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64" r:id="rId6"/>
    <p:sldId id="258" r:id="rId7"/>
    <p:sldId id="259" r:id="rId8"/>
    <p:sldId id="260" r:id="rId9"/>
    <p:sldId id="261" r:id="rId10"/>
    <p:sldId id="257" r:id="rId11"/>
    <p:sldId id="263" r:id="rId12"/>
    <p:sldId id="265" r:id="rId13"/>
    <p:sldId id="266" r:id="rId14"/>
    <p:sldId id="267" r:id="rId15"/>
    <p:sldId id="268" r:id="rId16"/>
    <p:sldId id="279" r:id="rId17"/>
    <p:sldId id="269" r:id="rId18"/>
    <p:sldId id="270" r:id="rId19"/>
    <p:sldId id="271" r:id="rId20"/>
    <p:sldId id="277" r:id="rId21"/>
    <p:sldId id="273" r:id="rId22"/>
    <p:sldId id="272" r:id="rId23"/>
    <p:sldId id="274" r:id="rId24"/>
    <p:sldId id="275" r:id="rId25"/>
    <p:sldId id="276" r:id="rId26"/>
    <p:sldId id="278" r:id="rId27"/>
    <p:sldId id="280" r:id="rId28"/>
    <p:sldId id="281" r:id="rId29"/>
    <p:sldId id="282" r:id="rId30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F8F8"/>
    <a:srgbClr val="010217"/>
    <a:srgbClr val="F10F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E9D922-36AA-4748-BD6A-42DF24C9A1B1}" v="480" dt="2021-05-30T14:02:51.79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microsoft.com/office/2015/10/relationships/revisionInfo" Target="revisionInfo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0" i="0" u="none" strike="noStrike" kern="1200" spc="70" baseline="0">
                <a:solidFill>
                  <a:schemeClr val="dk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Rent vs Floor Space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0" i="0" u="none" strike="noStrike" kern="1200" spc="70" baseline="0">
              <a:solidFill>
                <a:schemeClr val="dk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Price</c:v>
                </c:pt>
              </c:strCache>
            </c:strRef>
          </c:tx>
          <c:spPr>
            <a:ln w="25400">
              <a:noFill/>
            </a:ln>
            <a:effectLst/>
          </c:spPr>
          <c:marker>
            <c:symbol val="circle"/>
            <c:size val="10"/>
            <c:spPr>
              <a:solidFill>
                <a:schemeClr val="accent1"/>
              </a:solidFill>
              <a:ln w="9525" cap="flat" cmpd="sng" algn="ctr">
                <a:solidFill>
                  <a:schemeClr val="accent1"/>
                </a:solidFill>
                <a:round/>
              </a:ln>
              <a:effectLst/>
            </c:spPr>
          </c:marker>
          <c:xVal>
            <c:numRef>
              <c:f>Sheet1!$A$2:$A$9</c:f>
              <c:numCache>
                <c:formatCode>General</c:formatCode>
                <c:ptCount val="8"/>
                <c:pt idx="0">
                  <c:v>10</c:v>
                </c:pt>
                <c:pt idx="1">
                  <c:v>12</c:v>
                </c:pt>
                <c:pt idx="2">
                  <c:v>15</c:v>
                </c:pt>
                <c:pt idx="3">
                  <c:v>17</c:v>
                </c:pt>
                <c:pt idx="4">
                  <c:v>19</c:v>
                </c:pt>
                <c:pt idx="5">
                  <c:v>22</c:v>
                </c:pt>
                <c:pt idx="6">
                  <c:v>25</c:v>
                </c:pt>
                <c:pt idx="7">
                  <c:v>25</c:v>
                </c:pt>
              </c:numCache>
            </c:numRef>
          </c:xVal>
          <c:yVal>
            <c:numRef>
              <c:f>Sheet1!$B$2:$B$9</c:f>
              <c:numCache>
                <c:formatCode>General</c:formatCode>
                <c:ptCount val="8"/>
                <c:pt idx="0">
                  <c:v>7</c:v>
                </c:pt>
                <c:pt idx="1">
                  <c:v>12</c:v>
                </c:pt>
                <c:pt idx="2">
                  <c:v>10</c:v>
                </c:pt>
                <c:pt idx="3">
                  <c:v>14</c:v>
                </c:pt>
                <c:pt idx="4">
                  <c:v>16</c:v>
                </c:pt>
                <c:pt idx="5">
                  <c:v>19</c:v>
                </c:pt>
                <c:pt idx="6">
                  <c:v>20</c:v>
                </c:pt>
                <c:pt idx="7">
                  <c:v>23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02EE-4C49-B39C-B4B6096E5C2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19665848"/>
        <c:axId val="619662328"/>
      </c:scatterChart>
      <c:valAx>
        <c:axId val="619665848"/>
        <c:scaling>
          <c:orientation val="minMax"/>
          <c:max val="50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PH" altLang="ja-JP"/>
                  <a:t>Floor Space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619662328"/>
        <c:crosses val="autoZero"/>
        <c:crossBetween val="midCat"/>
      </c:valAx>
      <c:valAx>
        <c:axId val="619662328"/>
        <c:scaling>
          <c:orientation val="minMax"/>
          <c:max val="50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PH" altLang="ja-JP"/>
                  <a:t>Rent</a:t>
                </a:r>
                <a:r>
                  <a:rPr lang="en-PH" altLang="ja-JP" baseline="0"/>
                  <a:t> (PHP 1k / mo)</a:t>
                </a:r>
                <a:endParaRPr lang="en-PH" altLang="ja-JP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61966584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100000">
          <a:schemeClr val="lt1">
            <a:lumMod val="95000"/>
          </a:schemeClr>
        </a:gs>
        <a:gs pos="43000">
          <a:schemeClr val="lt1"/>
        </a:gs>
      </a:gsLst>
      <a:path path="circle">
        <a:fillToRect l="50000" t="50000" r="50000" b="50000"/>
      </a:path>
      <a:tileRect/>
    </a:gra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ja-JP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0" i="0" u="none" strike="noStrike" kern="1200" spc="70" baseline="0">
                <a:solidFill>
                  <a:schemeClr val="dk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Rent vs Floor Space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0" i="0" u="none" strike="noStrike" kern="1200" spc="70" baseline="0">
              <a:solidFill>
                <a:schemeClr val="dk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Price</c:v>
                </c:pt>
              </c:strCache>
            </c:strRef>
          </c:tx>
          <c:spPr>
            <a:ln w="25400">
              <a:noFill/>
            </a:ln>
            <a:effectLst/>
          </c:spPr>
          <c:marker>
            <c:symbol val="circle"/>
            <c:size val="10"/>
            <c:spPr>
              <a:solidFill>
                <a:schemeClr val="accent1"/>
              </a:solidFill>
              <a:ln w="9525" cap="flat" cmpd="sng" algn="ctr">
                <a:solidFill>
                  <a:schemeClr val="accent1"/>
                </a:solidFill>
                <a:round/>
              </a:ln>
              <a:effectLst/>
            </c:spPr>
          </c:marker>
          <c:xVal>
            <c:numRef>
              <c:f>Sheet1!$A$2:$A$9</c:f>
              <c:numCache>
                <c:formatCode>General</c:formatCode>
                <c:ptCount val="8"/>
                <c:pt idx="0">
                  <c:v>10</c:v>
                </c:pt>
                <c:pt idx="1">
                  <c:v>12</c:v>
                </c:pt>
                <c:pt idx="2">
                  <c:v>15</c:v>
                </c:pt>
                <c:pt idx="3">
                  <c:v>17</c:v>
                </c:pt>
                <c:pt idx="4">
                  <c:v>19</c:v>
                </c:pt>
                <c:pt idx="5">
                  <c:v>22</c:v>
                </c:pt>
                <c:pt idx="6">
                  <c:v>25</c:v>
                </c:pt>
                <c:pt idx="7">
                  <c:v>25</c:v>
                </c:pt>
              </c:numCache>
            </c:numRef>
          </c:xVal>
          <c:yVal>
            <c:numRef>
              <c:f>Sheet1!$B$2:$B$9</c:f>
              <c:numCache>
                <c:formatCode>General</c:formatCode>
                <c:ptCount val="8"/>
                <c:pt idx="0">
                  <c:v>7</c:v>
                </c:pt>
                <c:pt idx="1">
                  <c:v>12</c:v>
                </c:pt>
                <c:pt idx="2">
                  <c:v>10</c:v>
                </c:pt>
                <c:pt idx="3">
                  <c:v>14</c:v>
                </c:pt>
                <c:pt idx="4">
                  <c:v>16</c:v>
                </c:pt>
                <c:pt idx="5">
                  <c:v>19</c:v>
                </c:pt>
                <c:pt idx="6">
                  <c:v>20</c:v>
                </c:pt>
                <c:pt idx="7">
                  <c:v>23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02EE-4C49-B39C-B4B6096E5C2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19665848"/>
        <c:axId val="619662328"/>
      </c:scatterChart>
      <c:valAx>
        <c:axId val="619665848"/>
        <c:scaling>
          <c:orientation val="minMax"/>
          <c:max val="50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PH" altLang="ja-JP"/>
                  <a:t>Floor Space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619662328"/>
        <c:crosses val="autoZero"/>
        <c:crossBetween val="midCat"/>
      </c:valAx>
      <c:valAx>
        <c:axId val="619662328"/>
        <c:scaling>
          <c:orientation val="minMax"/>
          <c:max val="50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PH" altLang="ja-JP"/>
                  <a:t>Rent</a:t>
                </a:r>
                <a:r>
                  <a:rPr lang="en-PH" altLang="ja-JP" baseline="0"/>
                  <a:t> (PHP 1k / mo)</a:t>
                </a:r>
                <a:endParaRPr lang="en-PH" altLang="ja-JP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61966584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100000">
          <a:schemeClr val="lt1">
            <a:lumMod val="95000"/>
          </a:schemeClr>
        </a:gs>
        <a:gs pos="43000">
          <a:schemeClr val="lt1"/>
        </a:gs>
      </a:gsLst>
      <a:path path="circle">
        <a:fillToRect l="50000" t="50000" r="50000" b="50000"/>
      </a:path>
      <a:tileRect/>
    </a:gra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ja-JP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0" i="0" u="none" strike="noStrike" kern="1200" spc="70" baseline="0">
                <a:solidFill>
                  <a:schemeClr val="dk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Rent vs Floor Space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0" i="0" u="none" strike="noStrike" kern="1200" spc="70" baseline="0">
              <a:solidFill>
                <a:schemeClr val="dk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Price</c:v>
                </c:pt>
              </c:strCache>
            </c:strRef>
          </c:tx>
          <c:spPr>
            <a:ln w="25400">
              <a:noFill/>
            </a:ln>
            <a:effectLst/>
          </c:spPr>
          <c:marker>
            <c:symbol val="circle"/>
            <c:size val="10"/>
            <c:spPr>
              <a:solidFill>
                <a:schemeClr val="accent1"/>
              </a:solidFill>
              <a:ln w="9525" cap="flat" cmpd="sng" algn="ctr">
                <a:solidFill>
                  <a:schemeClr val="accent1"/>
                </a:solidFill>
                <a:round/>
              </a:ln>
              <a:effectLst/>
            </c:spPr>
          </c:marker>
          <c:xVal>
            <c:numRef>
              <c:f>Sheet1!$A$2:$A$9</c:f>
              <c:numCache>
                <c:formatCode>General</c:formatCode>
                <c:ptCount val="8"/>
                <c:pt idx="0">
                  <c:v>10</c:v>
                </c:pt>
                <c:pt idx="1">
                  <c:v>12</c:v>
                </c:pt>
                <c:pt idx="2">
                  <c:v>15</c:v>
                </c:pt>
                <c:pt idx="3">
                  <c:v>17</c:v>
                </c:pt>
                <c:pt idx="4">
                  <c:v>19</c:v>
                </c:pt>
                <c:pt idx="5">
                  <c:v>22</c:v>
                </c:pt>
                <c:pt idx="6">
                  <c:v>25</c:v>
                </c:pt>
                <c:pt idx="7">
                  <c:v>25</c:v>
                </c:pt>
              </c:numCache>
            </c:numRef>
          </c:xVal>
          <c:yVal>
            <c:numRef>
              <c:f>Sheet1!$B$2:$B$9</c:f>
              <c:numCache>
                <c:formatCode>General</c:formatCode>
                <c:ptCount val="8"/>
                <c:pt idx="0">
                  <c:v>7</c:v>
                </c:pt>
                <c:pt idx="1">
                  <c:v>12</c:v>
                </c:pt>
                <c:pt idx="2">
                  <c:v>10</c:v>
                </c:pt>
                <c:pt idx="3">
                  <c:v>14</c:v>
                </c:pt>
                <c:pt idx="4">
                  <c:v>16</c:v>
                </c:pt>
                <c:pt idx="5">
                  <c:v>19</c:v>
                </c:pt>
                <c:pt idx="6">
                  <c:v>20</c:v>
                </c:pt>
                <c:pt idx="7">
                  <c:v>23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02EE-4C49-B39C-B4B6096E5C2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19665848"/>
        <c:axId val="619662328"/>
      </c:scatterChart>
      <c:valAx>
        <c:axId val="619665848"/>
        <c:scaling>
          <c:orientation val="minMax"/>
          <c:max val="50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PH" altLang="ja-JP"/>
                  <a:t>Floor Space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619662328"/>
        <c:crosses val="autoZero"/>
        <c:crossBetween val="midCat"/>
      </c:valAx>
      <c:valAx>
        <c:axId val="619662328"/>
        <c:scaling>
          <c:orientation val="minMax"/>
          <c:max val="50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PH" altLang="ja-JP"/>
                  <a:t>Rent</a:t>
                </a:r>
                <a:r>
                  <a:rPr lang="en-PH" altLang="ja-JP" baseline="0"/>
                  <a:t> (PHP 1k / mo)</a:t>
                </a:r>
                <a:endParaRPr lang="en-PH" altLang="ja-JP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61966584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100000">
          <a:schemeClr val="lt1">
            <a:lumMod val="95000"/>
          </a:schemeClr>
        </a:gs>
        <a:gs pos="43000">
          <a:schemeClr val="lt1"/>
        </a:gs>
      </a:gsLst>
      <a:path path="circle">
        <a:fillToRect l="50000" t="50000" r="50000" b="50000"/>
      </a:path>
      <a:tileRect/>
    </a:gra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ja-JP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0" i="0" u="none" strike="noStrike" kern="1200" spc="70" baseline="0">
                <a:solidFill>
                  <a:schemeClr val="dk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Tumor Classifier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0" i="0" u="none" strike="noStrike" kern="1200" spc="70" baseline="0">
              <a:solidFill>
                <a:schemeClr val="dk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ja-JP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Malignant?</c:v>
                </c:pt>
              </c:strCache>
            </c:strRef>
          </c:tx>
          <c:spPr>
            <a:ln w="25400">
              <a:noFill/>
            </a:ln>
            <a:effectLst/>
          </c:spPr>
          <c:marker>
            <c:symbol val="circle"/>
            <c:size val="10"/>
            <c:spPr>
              <a:solidFill>
                <a:schemeClr val="accent1"/>
              </a:solidFill>
              <a:ln w="9525" cap="flat" cmpd="sng" algn="ctr">
                <a:solidFill>
                  <a:schemeClr val="accent1"/>
                </a:solidFill>
                <a:round/>
              </a:ln>
              <a:effectLst/>
            </c:spPr>
          </c:marker>
          <c:dPt>
            <c:idx val="4"/>
            <c:marker>
              <c:symbol val="circle"/>
              <c:size val="10"/>
              <c:spPr>
                <a:solidFill>
                  <a:schemeClr val="accent2"/>
                </a:solidFill>
                <a:ln w="9525" cap="flat" cmpd="sng" algn="ctr">
                  <a:noFill/>
                  <a:round/>
                </a:ln>
                <a:effectLst/>
              </c:spPr>
            </c:marker>
            <c:bubble3D val="0"/>
            <c:spPr>
              <a:ln w="2540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9887-464D-BD08-F42971B5D6DE}"/>
              </c:ext>
            </c:extLst>
          </c:dPt>
          <c:dPt>
            <c:idx val="6"/>
            <c:marker>
              <c:symbol val="circle"/>
              <c:size val="10"/>
              <c:spPr>
                <a:solidFill>
                  <a:schemeClr val="accent2"/>
                </a:solidFill>
                <a:ln w="9525" cap="flat" cmpd="sng" algn="ctr">
                  <a:noFill/>
                  <a:round/>
                </a:ln>
                <a:effectLst/>
              </c:spPr>
            </c:marker>
            <c:bubble3D val="0"/>
            <c:spPr>
              <a:ln w="2540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9887-464D-BD08-F42971B5D6DE}"/>
              </c:ext>
            </c:extLst>
          </c:dPt>
          <c:dPt>
            <c:idx val="7"/>
            <c:marker>
              <c:symbol val="circle"/>
              <c:size val="10"/>
              <c:spPr>
                <a:solidFill>
                  <a:schemeClr val="accent2"/>
                </a:solidFill>
                <a:ln w="9525" cap="flat" cmpd="sng" algn="ctr">
                  <a:noFill/>
                  <a:round/>
                </a:ln>
                <a:effectLst/>
              </c:spPr>
            </c:marker>
            <c:bubble3D val="0"/>
            <c:spPr>
              <a:ln w="2540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9887-464D-BD08-F42971B5D6DE}"/>
              </c:ext>
            </c:extLst>
          </c:dPt>
          <c:xVal>
            <c:numRef>
              <c:f>Sheet1!$A$2:$A$9</c:f>
              <c:numCache>
                <c:formatCode>General</c:formatCode>
                <c:ptCount val="8"/>
                <c:pt idx="0">
                  <c:v>0.5</c:v>
                </c:pt>
                <c:pt idx="1">
                  <c:v>0.7</c:v>
                </c:pt>
                <c:pt idx="2">
                  <c:v>1</c:v>
                </c:pt>
                <c:pt idx="3">
                  <c:v>1.2</c:v>
                </c:pt>
                <c:pt idx="4">
                  <c:v>2.5</c:v>
                </c:pt>
                <c:pt idx="5">
                  <c:v>3</c:v>
                </c:pt>
                <c:pt idx="6">
                  <c:v>3.7</c:v>
                </c:pt>
                <c:pt idx="7">
                  <c:v>4.8</c:v>
                </c:pt>
              </c:numCache>
            </c:numRef>
          </c:xVal>
          <c:yVal>
            <c:numRef>
              <c:f>Sheet1!$B$2:$B$9</c:f>
              <c:numCache>
                <c:formatCode>General</c:formatCode>
                <c:ptCount val="8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1</c:v>
                </c:pt>
                <c:pt idx="5">
                  <c:v>0</c:v>
                </c:pt>
                <c:pt idx="6">
                  <c:v>1</c:v>
                </c:pt>
                <c:pt idx="7">
                  <c:v>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02EE-4C49-B39C-B4B6096E5C2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19665848"/>
        <c:axId val="619662328"/>
      </c:scatterChart>
      <c:valAx>
        <c:axId val="619665848"/>
        <c:scaling>
          <c:orientation val="minMax"/>
          <c:max val="6"/>
          <c:min val="0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PH" altLang="ja-JP"/>
                  <a:t>Tumor Diameter</a:t>
                </a:r>
                <a:r>
                  <a:rPr lang="en-PH" altLang="ja-JP" baseline="0"/>
                  <a:t> (cm)</a:t>
                </a:r>
                <a:endParaRPr lang="en-PH" altLang="ja-JP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619662328"/>
        <c:crosses val="autoZero"/>
        <c:crossBetween val="midCat"/>
      </c:valAx>
      <c:valAx>
        <c:axId val="619662328"/>
        <c:scaling>
          <c:orientation val="minMax"/>
          <c:max val="1"/>
          <c:min val="0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PH" altLang="ja-JP"/>
                  <a:t>Malignancy</a:t>
                </a:r>
                <a:r>
                  <a:rPr lang="en-PH" altLang="ja-JP" baseline="0"/>
                  <a:t> Probability</a:t>
                </a:r>
                <a:endParaRPr lang="en-PH" altLang="ja-JP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ja-JP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ja-JP"/>
          </a:p>
        </c:txPr>
        <c:crossAx val="619665848"/>
        <c:crosses val="autoZero"/>
        <c:crossBetween val="midCat"/>
        <c:majorUnit val="0.1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100000">
          <a:schemeClr val="lt1">
            <a:lumMod val="95000"/>
          </a:schemeClr>
        </a:gs>
        <a:gs pos="43000">
          <a:schemeClr val="lt1"/>
        </a:gs>
      </a:gsLst>
      <a:path path="circle">
        <a:fillToRect l="50000" t="50000" r="50000" b="50000"/>
      </a:path>
      <a:tileRect/>
    </a:gra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ja-JP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4">
  <cs:axisTitle>
    <cs:lnRef idx="0"/>
    <cs:fillRef idx="0"/>
    <cs:effectRef idx="0"/>
    <cs:fontRef idx="minor">
      <a:schemeClr val="dk1">
        <a:lumMod val="50000"/>
        <a:lumOff val="50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50000"/>
        <a:lumOff val="50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100000">
            <a:schemeClr val="lt1">
              <a:lumMod val="95000"/>
            </a:schemeClr>
          </a:gs>
          <a:gs pos="43000">
            <a:schemeClr val="lt1"/>
          </a:gs>
        </a:gsLst>
        <a:path path="circle">
          <a:fillToRect l="50000" t="50000" r="50000" b="50000"/>
        </a:path>
        <a:tileRect/>
      </a:gra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dk1">
          <a:lumMod val="15000"/>
          <a:lumOff val="8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>
        <a:solidFill>
          <a:schemeClr val="phClr">
            <a:alpha val="20000"/>
          </a:schemeClr>
        </a:solidFill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50000"/>
        <a:lumOff val="50000"/>
      </a:schemeClr>
    </cs:fontRef>
    <cs:spPr>
      <a:ln w="9525" cap="rnd">
        <a:solidFill>
          <a:schemeClr val="dk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tx1"/>
    </cs:fontRef>
    <cs:spPr>
      <a:ln w="9525">
        <a:solidFill>
          <a:schemeClr val="dk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2128" b="0" kern="1200" spc="70" baseline="0"/>
  </cs:title>
  <cs:trendline>
    <cs:lnRef idx="0">
      <cs:styleClr val="0"/>
    </cs:lnRef>
    <cs:fillRef idx="0"/>
    <cs:effectRef idx="0"/>
    <cs:fontRef idx="minor">
      <a:schemeClr val="tx1"/>
    </cs:fontRef>
    <cs:spPr>
      <a:ln w="63500" cap="rnd" cmpd="sng" algn="ctr">
        <a:solidFill>
          <a:schemeClr val="phClr">
            <a:alpha val="25000"/>
          </a:schemeClr>
        </a:solidFill>
        <a:round/>
      </a:ln>
    </cs:spPr>
  </cs:trendline>
  <cs:trendlineLabel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dk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44">
  <cs:axisTitle>
    <cs:lnRef idx="0"/>
    <cs:fillRef idx="0"/>
    <cs:effectRef idx="0"/>
    <cs:fontRef idx="minor">
      <a:schemeClr val="dk1">
        <a:lumMod val="50000"/>
        <a:lumOff val="50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50000"/>
        <a:lumOff val="50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100000">
            <a:schemeClr val="lt1">
              <a:lumMod val="95000"/>
            </a:schemeClr>
          </a:gs>
          <a:gs pos="43000">
            <a:schemeClr val="lt1"/>
          </a:gs>
        </a:gsLst>
        <a:path path="circle">
          <a:fillToRect l="50000" t="50000" r="50000" b="50000"/>
        </a:path>
        <a:tileRect/>
      </a:gra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dk1">
          <a:lumMod val="15000"/>
          <a:lumOff val="8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>
        <a:solidFill>
          <a:schemeClr val="phClr">
            <a:alpha val="20000"/>
          </a:schemeClr>
        </a:solidFill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50000"/>
        <a:lumOff val="50000"/>
      </a:schemeClr>
    </cs:fontRef>
    <cs:spPr>
      <a:ln w="9525" cap="rnd">
        <a:solidFill>
          <a:schemeClr val="dk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tx1"/>
    </cs:fontRef>
    <cs:spPr>
      <a:ln w="9525">
        <a:solidFill>
          <a:schemeClr val="dk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2128" b="0" kern="1200" spc="70" baseline="0"/>
  </cs:title>
  <cs:trendline>
    <cs:lnRef idx="0">
      <cs:styleClr val="0"/>
    </cs:lnRef>
    <cs:fillRef idx="0"/>
    <cs:effectRef idx="0"/>
    <cs:fontRef idx="minor">
      <a:schemeClr val="tx1"/>
    </cs:fontRef>
    <cs:spPr>
      <a:ln w="63500" cap="rnd" cmpd="sng" algn="ctr">
        <a:solidFill>
          <a:schemeClr val="phClr">
            <a:alpha val="25000"/>
          </a:schemeClr>
        </a:solidFill>
        <a:round/>
      </a:ln>
    </cs:spPr>
  </cs:trendline>
  <cs:trendlineLabel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dk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44">
  <cs:axisTitle>
    <cs:lnRef idx="0"/>
    <cs:fillRef idx="0"/>
    <cs:effectRef idx="0"/>
    <cs:fontRef idx="minor">
      <a:schemeClr val="dk1">
        <a:lumMod val="50000"/>
        <a:lumOff val="50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50000"/>
        <a:lumOff val="50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100000">
            <a:schemeClr val="lt1">
              <a:lumMod val="95000"/>
            </a:schemeClr>
          </a:gs>
          <a:gs pos="43000">
            <a:schemeClr val="lt1"/>
          </a:gs>
        </a:gsLst>
        <a:path path="circle">
          <a:fillToRect l="50000" t="50000" r="50000" b="50000"/>
        </a:path>
        <a:tileRect/>
      </a:gra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dk1">
          <a:lumMod val="15000"/>
          <a:lumOff val="8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>
        <a:solidFill>
          <a:schemeClr val="phClr">
            <a:alpha val="20000"/>
          </a:schemeClr>
        </a:solidFill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50000"/>
        <a:lumOff val="50000"/>
      </a:schemeClr>
    </cs:fontRef>
    <cs:spPr>
      <a:ln w="9525" cap="rnd">
        <a:solidFill>
          <a:schemeClr val="dk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tx1"/>
    </cs:fontRef>
    <cs:spPr>
      <a:ln w="9525">
        <a:solidFill>
          <a:schemeClr val="dk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2128" b="0" kern="1200" spc="70" baseline="0"/>
  </cs:title>
  <cs:trendline>
    <cs:lnRef idx="0">
      <cs:styleClr val="0"/>
    </cs:lnRef>
    <cs:fillRef idx="0"/>
    <cs:effectRef idx="0"/>
    <cs:fontRef idx="minor">
      <a:schemeClr val="tx1"/>
    </cs:fontRef>
    <cs:spPr>
      <a:ln w="63500" cap="rnd" cmpd="sng" algn="ctr">
        <a:solidFill>
          <a:schemeClr val="phClr">
            <a:alpha val="25000"/>
          </a:schemeClr>
        </a:solidFill>
        <a:round/>
      </a:ln>
    </cs:spPr>
  </cs:trendline>
  <cs:trendlineLabel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dk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44">
  <cs:axisTitle>
    <cs:lnRef idx="0"/>
    <cs:fillRef idx="0"/>
    <cs:effectRef idx="0"/>
    <cs:fontRef idx="minor">
      <a:schemeClr val="dk1">
        <a:lumMod val="50000"/>
        <a:lumOff val="50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50000"/>
        <a:lumOff val="50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100000">
            <a:schemeClr val="lt1">
              <a:lumMod val="95000"/>
            </a:schemeClr>
          </a:gs>
          <a:gs pos="43000">
            <a:schemeClr val="lt1"/>
          </a:gs>
        </a:gsLst>
        <a:path path="circle">
          <a:fillToRect l="50000" t="50000" r="50000" b="50000"/>
        </a:path>
        <a:tileRect/>
      </a:gra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dk1">
          <a:lumMod val="15000"/>
          <a:lumOff val="8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>
        <a:solidFill>
          <a:schemeClr val="phClr">
            <a:alpha val="20000"/>
          </a:schemeClr>
        </a:solidFill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50000"/>
        <a:lumOff val="50000"/>
      </a:schemeClr>
    </cs:fontRef>
    <cs:spPr>
      <a:ln w="9525" cap="rnd">
        <a:solidFill>
          <a:schemeClr val="dk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tx1"/>
    </cs:fontRef>
    <cs:spPr>
      <a:ln w="9525">
        <a:solidFill>
          <a:schemeClr val="dk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2128" b="0" kern="1200" spc="70" baseline="0"/>
  </cs:title>
  <cs:trendline>
    <cs:lnRef idx="0">
      <cs:styleClr val="0"/>
    </cs:lnRef>
    <cs:fillRef idx="0"/>
    <cs:effectRef idx="0"/>
    <cs:fontRef idx="minor">
      <a:schemeClr val="tx1"/>
    </cs:fontRef>
    <cs:spPr>
      <a:ln w="63500" cap="rnd" cmpd="sng" algn="ctr">
        <a:solidFill>
          <a:schemeClr val="phClr">
            <a:alpha val="25000"/>
          </a:schemeClr>
        </a:solidFill>
        <a:round/>
      </a:ln>
    </cs:spPr>
  </cs:trendline>
  <cs:trendlineLabel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dk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media/image1.jpeg>
</file>

<file path=ppt/media/image10.pn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68F45-4AD4-4306-B5BF-CB2B38C341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D73687-AB82-484C-A476-3E4FC46371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en-US" altLang="ja-JP"/>
              <a:t>Click to edit Master subtitle style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C8E915-68D9-4986-81F8-EAC330579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E1A64-61DD-48A3-8970-DBA926099739}" type="datetimeFigureOut">
              <a:rPr kumimoji="1" lang="ja-JP" altLang="en-US" smtClean="0"/>
              <a:t>2021/5/30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2F6D9C-2464-4766-971C-967FCC802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FAF78B-96ED-4E3D-9BAB-64DF09001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5FC08-F0BD-468A-AA4A-01AC7A5D4A8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63891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CAA5F-FAA4-4FFF-9057-DA6DB7E13C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D33C36-6666-4DF3-8405-A1F364FC44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63E213-7D9F-4F79-8E91-E798F6A78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E1A64-61DD-48A3-8970-DBA926099739}" type="datetimeFigureOut">
              <a:rPr kumimoji="1" lang="ja-JP" altLang="en-US" smtClean="0"/>
              <a:t>2021/5/30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5632A0-48D0-433E-B9DA-C9E33E3AE8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CD00F3-D5C2-45E4-8706-90E79F141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5FC08-F0BD-468A-AA4A-01AC7A5D4A8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968003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B8ACEA-354E-493E-B4DB-AA12DDB466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9CA1D9-C296-4828-B5FA-A1E6BD3640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0C8B4E-72FB-4E1C-83F6-553E3790A9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E1A64-61DD-48A3-8970-DBA926099739}" type="datetimeFigureOut">
              <a:rPr kumimoji="1" lang="ja-JP" altLang="en-US" smtClean="0"/>
              <a:t>2021/5/30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8D47FA-C3EC-423A-A008-CED861D64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35E16D-14E9-4A72-A0AE-CC122F9C6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5FC08-F0BD-468A-AA4A-01AC7A5D4A8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89323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C1B1D9-15B0-4154-A5F7-BB4291F0F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49FF12-4708-4E21-B19C-39D79DCFEF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238265-D7D5-408A-982A-6928F7C446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E1A64-61DD-48A3-8970-DBA926099739}" type="datetimeFigureOut">
              <a:rPr kumimoji="1" lang="ja-JP" altLang="en-US" smtClean="0"/>
              <a:t>2021/5/30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5C2065-E574-4DE5-B77A-08825B246E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7073DC-484C-4A90-AF26-CCE52CE1A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5FC08-F0BD-468A-AA4A-01AC7A5D4A8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495127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787BF-F5FD-4210-A44B-D785B7D41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94F2B3-B121-48BB-82BE-50CD77A7BA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6DE583-5888-4C64-884E-86D0F8FE74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E1A64-61DD-48A3-8970-DBA926099739}" type="datetimeFigureOut">
              <a:rPr kumimoji="1" lang="ja-JP" altLang="en-US" smtClean="0"/>
              <a:t>2021/5/30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845E35-AA8F-43BC-9C22-5EB4E1F4C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29435E-89F5-4BD8-A721-18A13746C0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5FC08-F0BD-468A-AA4A-01AC7A5D4A8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532078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1EFC4A-0E87-4DEC-8DAD-7C82B64FD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B715E0-BB1C-499B-ACAE-7F90C5899E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438E8B-24A5-4833-B90E-3E114E8C58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A1E35A-09FE-47CB-9D72-22603E5F43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E1A64-61DD-48A3-8970-DBA926099739}" type="datetimeFigureOut">
              <a:rPr kumimoji="1" lang="ja-JP" altLang="en-US" smtClean="0"/>
              <a:t>2021/5/30</a:t>
            </a:fld>
            <a:endParaRPr kumimoji="1" lang="ja-JP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C154F1-B7D6-49D3-80F7-8BC81C801B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26DB5C-C55D-4A46-9874-A96703077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5FC08-F0BD-468A-AA4A-01AC7A5D4A8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732618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8D88D-14F0-464A-ACDF-0C80032CD1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3917B4-C4A6-4C79-8B6F-A868F4097C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2642E9-47FB-46A0-9C65-7A4BD03536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1680BF-E302-4DAA-A8B4-228102A4EA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EB5BF8E-267C-4DE1-94BF-F35C4CAFEE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577F7A-5FA5-433E-8EDB-1A2D04B0C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E1A64-61DD-48A3-8970-DBA926099739}" type="datetimeFigureOut">
              <a:rPr kumimoji="1" lang="ja-JP" altLang="en-US" smtClean="0"/>
              <a:t>2021/5/30</a:t>
            </a:fld>
            <a:endParaRPr kumimoji="1" lang="ja-JP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05D9FE2-62D1-4133-A30D-0851025C1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CF7D7C-5105-473A-BC83-2F09BFE20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5FC08-F0BD-468A-AA4A-01AC7A5D4A8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518599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6550A-8D66-48FD-8C32-47D9C58A2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F6390D1-D768-46A3-9094-860B87500C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E1A64-61DD-48A3-8970-DBA926099739}" type="datetimeFigureOut">
              <a:rPr kumimoji="1" lang="ja-JP" altLang="en-US" smtClean="0"/>
              <a:t>2021/5/30</a:t>
            </a:fld>
            <a:endParaRPr kumimoji="1" lang="ja-JP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37D20F-D802-4D43-8F8F-B55E6E967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4542E2-A681-492E-9640-DB1C9CA80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5FC08-F0BD-468A-AA4A-01AC7A5D4A8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07577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253E158-75BB-4D8D-BF15-8CF95AB5C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E1A64-61DD-48A3-8970-DBA926099739}" type="datetimeFigureOut">
              <a:rPr kumimoji="1" lang="ja-JP" altLang="en-US" smtClean="0"/>
              <a:t>2021/5/30</a:t>
            </a:fld>
            <a:endParaRPr kumimoji="1" lang="ja-JP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84484C-C62D-4023-A9E0-023805592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EEC522-5078-4B4E-86C2-BB983B270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5FC08-F0BD-468A-AA4A-01AC7A5D4A8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540485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CCE21-DEC1-4699-9D99-449797625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5E5A13-8FBE-452F-837B-C2FC107FB8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264A28-C931-4C66-8383-E89CC49DEE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CF9E38-57E6-4B35-8A9E-A73B59803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E1A64-61DD-48A3-8970-DBA926099739}" type="datetimeFigureOut">
              <a:rPr kumimoji="1" lang="ja-JP" altLang="en-US" smtClean="0"/>
              <a:t>2021/5/30</a:t>
            </a:fld>
            <a:endParaRPr kumimoji="1" lang="ja-JP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E83F89-04C8-423F-9A76-0C0E4FC26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B473BB-3209-4794-A597-70E358F14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5FC08-F0BD-468A-AA4A-01AC7A5D4A8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925625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1D106D-FB26-4A47-A5B2-7D879A35D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DF50BB-566F-4E8D-8C04-61CCE266A6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EF4484-774D-412C-ACE1-9E08F25A0D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en-US" altLang="ja-JP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467754-F857-4A26-9519-225238404B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EE1A64-61DD-48A3-8970-DBA926099739}" type="datetimeFigureOut">
              <a:rPr kumimoji="1" lang="ja-JP" altLang="en-US" smtClean="0"/>
              <a:t>2021/5/30</a:t>
            </a:fld>
            <a:endParaRPr kumimoji="1" lang="ja-JP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D21E4C-47D3-4730-A231-527CF451C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40B3B8-99E7-46A3-AB06-7395F89CE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5FC08-F0BD-468A-AA4A-01AC7A5D4A8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181052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EB3CA6F-22DF-470C-A703-D5644668A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en-US" altLang="ja-JP"/>
              <a:t>Click to edit Master title style</a:t>
            </a:r>
            <a:endParaRPr kumimoji="1" lang="ja-JP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BFB4FA-F264-47F5-8A03-884B0339CB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en-US" altLang="ja-JP"/>
              <a:t>Click to 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00DF7E-A916-4EF4-8DEA-2FC90E2AFD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EE1A64-61DD-48A3-8970-DBA926099739}" type="datetimeFigureOut">
              <a:rPr kumimoji="1" lang="ja-JP" altLang="en-US" smtClean="0"/>
              <a:t>2021/5/30</a:t>
            </a:fld>
            <a:endParaRPr kumimoji="1" lang="ja-JP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31ACCB-B004-4715-B32A-2E6B7670C4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86BC5E-5FA4-47D3-90D8-3C4361A126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55FC08-F0BD-468A-AA4A-01AC7A5D4A8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36997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6C1E1279-781F-4AAA-A2E8-B1D08549A151}"/>
              </a:ext>
            </a:extLst>
          </p:cNvPr>
          <p:cNvSpPr txBox="1"/>
          <p:nvPr/>
        </p:nvSpPr>
        <p:spPr>
          <a:xfrm>
            <a:off x="1628679" y="2705725"/>
            <a:ext cx="7026282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altLang="ja-JP" sz="4400">
                <a:latin typeface="Arial" panose="020B0604020202020204" pitchFamily="34" charset="0"/>
                <a:cs typeface="Arial" panose="020B0604020202020204" pitchFamily="34" charset="0"/>
              </a:rPr>
              <a:t>Part I.</a:t>
            </a:r>
          </a:p>
          <a:p>
            <a:r>
              <a:rPr lang="en-PH" altLang="ja-JP" sz="4400">
                <a:latin typeface="Arial" panose="020B0604020202020204" pitchFamily="34" charset="0"/>
                <a:cs typeface="Arial" panose="020B0604020202020204" pitchFamily="34" charset="0"/>
              </a:rPr>
              <a:t>What is Machine Learning?</a:t>
            </a:r>
            <a:endParaRPr kumimoji="1" lang="ja-JP" altLang="en-US" sz="4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18753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02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9CB24C56-4A63-4D24-A5AB-95463B1935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1925" y="0"/>
            <a:ext cx="69500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95F9AA7-4140-4272-AFF9-4388E189D03C}"/>
              </a:ext>
            </a:extLst>
          </p:cNvPr>
          <p:cNvSpPr txBox="1"/>
          <p:nvPr/>
        </p:nvSpPr>
        <p:spPr>
          <a:xfrm>
            <a:off x="993451" y="2459504"/>
            <a:ext cx="3191899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PH" altLang="ja-JP"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Artificial Intelligence</a:t>
            </a:r>
            <a:endParaRPr kumimoji="1" lang="ja-JP" altLang="en-US" sz="24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PH" altLang="ja-JP"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vs</a:t>
            </a:r>
            <a:endParaRPr lang="en-PH" altLang="ja-JP" sz="24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PH" altLang="ja-JP"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Machine Learning </a:t>
            </a:r>
          </a:p>
          <a:p>
            <a:pPr algn="ctr"/>
            <a:r>
              <a:rPr lang="en-PH" altLang="ja-JP"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vs</a:t>
            </a:r>
          </a:p>
          <a:p>
            <a:pPr algn="ctr"/>
            <a:r>
              <a:rPr lang="en-PH" altLang="ja-JP"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Deep Learning </a:t>
            </a:r>
          </a:p>
        </p:txBody>
      </p:sp>
    </p:spTree>
    <p:extLst>
      <p:ext uri="{BB962C8B-B14F-4D97-AF65-F5344CB8AC3E}">
        <p14:creationId xmlns:p14="http://schemas.microsoft.com/office/powerpoint/2010/main" val="28530274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02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95F9AA7-4140-4272-AFF9-4388E189D03C}"/>
              </a:ext>
            </a:extLst>
          </p:cNvPr>
          <p:cNvSpPr txBox="1"/>
          <p:nvPr/>
        </p:nvSpPr>
        <p:spPr>
          <a:xfrm>
            <a:off x="2533976" y="697816"/>
            <a:ext cx="71240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PH" altLang="ja-JP"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Supervised Learning </a:t>
            </a:r>
            <a:r>
              <a:rPr lang="en-PH" altLang="ja-JP"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vs</a:t>
            </a:r>
            <a:r>
              <a:rPr lang="en-PH" altLang="ja-JP"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Unsupervised Learning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DAA878-67B8-47CC-9A61-2CCBC76537B7}"/>
              </a:ext>
            </a:extLst>
          </p:cNvPr>
          <p:cNvSpPr txBox="1"/>
          <p:nvPr/>
        </p:nvSpPr>
        <p:spPr>
          <a:xfrm>
            <a:off x="1902432" y="1918286"/>
            <a:ext cx="18437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PH" altLang="ja-JP"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Supervised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F40D4A-9D31-4057-AAC4-DC6768B578C1}"/>
              </a:ext>
            </a:extLst>
          </p:cNvPr>
          <p:cNvSpPr txBox="1"/>
          <p:nvPr/>
        </p:nvSpPr>
        <p:spPr>
          <a:xfrm>
            <a:off x="7717172" y="1918286"/>
            <a:ext cx="22204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PH" altLang="ja-JP"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Unsupervised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7A98363-4EB1-4B85-A37A-EE2B3BE88E9E}"/>
              </a:ext>
            </a:extLst>
          </p:cNvPr>
          <p:cNvSpPr txBox="1"/>
          <p:nvPr/>
        </p:nvSpPr>
        <p:spPr>
          <a:xfrm>
            <a:off x="893365" y="2730478"/>
            <a:ext cx="38619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PH" altLang="ja-JP"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 is trained in labelled data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57A648D-8010-4C9C-9E59-1A674A48CDE9}"/>
              </a:ext>
            </a:extLst>
          </p:cNvPr>
          <p:cNvSpPr txBox="1"/>
          <p:nvPr/>
        </p:nvSpPr>
        <p:spPr>
          <a:xfrm>
            <a:off x="7098424" y="2730477"/>
            <a:ext cx="345799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PH" altLang="ja-JP"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Unlabelled data is given,</a:t>
            </a:r>
          </a:p>
          <a:p>
            <a:pPr algn="ctr"/>
            <a:r>
              <a:rPr lang="en-PH" altLang="ja-JP"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 is tasked to figure out </a:t>
            </a:r>
          </a:p>
          <a:p>
            <a:pPr algn="ctr"/>
            <a:r>
              <a:rPr lang="en-PH" altLang="ja-JP"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specific classes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FA53DCA-30B2-4433-87EC-5DCD328E0F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036" r="877"/>
          <a:stretch/>
        </p:blipFill>
        <p:spPr>
          <a:xfrm>
            <a:off x="6242392" y="3979354"/>
            <a:ext cx="5124689" cy="214282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A838EB7-C7AE-4E8D-8D0A-895FAFE994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2681" y="3616128"/>
            <a:ext cx="3343275" cy="2657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52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8" grpId="0"/>
      <p:bldP spid="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02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95F9AA7-4140-4272-AFF9-4388E189D03C}"/>
              </a:ext>
            </a:extLst>
          </p:cNvPr>
          <p:cNvSpPr txBox="1"/>
          <p:nvPr/>
        </p:nvSpPr>
        <p:spPr>
          <a:xfrm>
            <a:off x="3926175" y="1037898"/>
            <a:ext cx="43396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PH" altLang="ja-JP"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Regression</a:t>
            </a:r>
            <a:r>
              <a:rPr lang="ja-JP" altLang="en-US"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PH" altLang="ja-JP"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vs</a:t>
            </a:r>
            <a:r>
              <a:rPr lang="en-PH" altLang="ja-JP"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Classification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DAA878-67B8-47CC-9A61-2CCBC76537B7}"/>
              </a:ext>
            </a:extLst>
          </p:cNvPr>
          <p:cNvSpPr txBox="1"/>
          <p:nvPr/>
        </p:nvSpPr>
        <p:spPr>
          <a:xfrm>
            <a:off x="2262731" y="2161567"/>
            <a:ext cx="18614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PH" altLang="ja-JP"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Regression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F40D4A-9D31-4057-AAC4-DC6768B578C1}"/>
              </a:ext>
            </a:extLst>
          </p:cNvPr>
          <p:cNvSpPr txBox="1"/>
          <p:nvPr/>
        </p:nvSpPr>
        <p:spPr>
          <a:xfrm>
            <a:off x="8103919" y="2161567"/>
            <a:ext cx="21852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PH" altLang="ja-JP"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Classification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7A98363-4EB1-4B85-A37A-EE2B3BE88E9E}"/>
              </a:ext>
            </a:extLst>
          </p:cNvPr>
          <p:cNvSpPr txBox="1"/>
          <p:nvPr/>
        </p:nvSpPr>
        <p:spPr>
          <a:xfrm>
            <a:off x="1575853" y="2973759"/>
            <a:ext cx="32351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PH" altLang="ja-JP"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Predicts continuous values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57A648D-8010-4C9C-9E59-1A674A48CDE9}"/>
              </a:ext>
            </a:extLst>
          </p:cNvPr>
          <p:cNvSpPr txBox="1"/>
          <p:nvPr/>
        </p:nvSpPr>
        <p:spPr>
          <a:xfrm>
            <a:off x="7743246" y="2973758"/>
            <a:ext cx="290656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PH" altLang="ja-JP"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Predicts distinct classes</a:t>
            </a:r>
          </a:p>
          <a:p>
            <a:pPr algn="ctr"/>
            <a:r>
              <a:rPr lang="en-PH" altLang="ja-JP"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(Y or N, 1 or 0)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D104F1A-D70E-41D9-9137-9A1DAD5438BB}"/>
              </a:ext>
            </a:extLst>
          </p:cNvPr>
          <p:cNvSpPr txBox="1"/>
          <p:nvPr/>
        </p:nvSpPr>
        <p:spPr>
          <a:xfrm>
            <a:off x="1194335" y="4032170"/>
            <a:ext cx="39982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PH" altLang="ja-JP"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Ex: Estimate the </a:t>
            </a:r>
            <a:r>
              <a:rPr lang="en-PH" altLang="ja-JP" sz="2000" b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price</a:t>
            </a:r>
            <a:r>
              <a:rPr lang="en-PH" altLang="ja-JP"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a house</a:t>
            </a:r>
          </a:p>
          <a:p>
            <a:pPr algn="ctr"/>
            <a:r>
              <a:rPr lang="en-PH" altLang="ja-JP"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given floor space in sqm.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A5D2EA5-4EB4-42B2-83BD-EBB86FA0B1C3}"/>
              </a:ext>
            </a:extLst>
          </p:cNvPr>
          <p:cNvSpPr txBox="1"/>
          <p:nvPr/>
        </p:nvSpPr>
        <p:spPr>
          <a:xfrm>
            <a:off x="7324061" y="4032170"/>
            <a:ext cx="374493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PH" altLang="ja-JP"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Ex: Given size of tumor,</a:t>
            </a:r>
          </a:p>
          <a:p>
            <a:pPr algn="ctr"/>
            <a:r>
              <a:rPr lang="en-PH" altLang="ja-JP"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classify if </a:t>
            </a:r>
            <a:r>
              <a:rPr lang="en-PH" altLang="ja-JP" sz="2000" b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benign or malignant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00CC887-B637-49D9-B093-FB807445EF30}"/>
              </a:ext>
            </a:extLst>
          </p:cNvPr>
          <p:cNvSpPr txBox="1"/>
          <p:nvPr/>
        </p:nvSpPr>
        <p:spPr>
          <a:xfrm>
            <a:off x="4139449" y="526612"/>
            <a:ext cx="39131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PH" altLang="ja-JP" sz="2400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Supervised Learning Types</a:t>
            </a:r>
          </a:p>
        </p:txBody>
      </p:sp>
    </p:spTree>
    <p:extLst>
      <p:ext uri="{BB962C8B-B14F-4D97-AF65-F5344CB8AC3E}">
        <p14:creationId xmlns:p14="http://schemas.microsoft.com/office/powerpoint/2010/main" val="871767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8" grpId="0"/>
      <p:bldP spid="9" grpId="0"/>
      <p:bldP spid="11" grpId="0"/>
      <p:bldP spid="1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6C1E1279-781F-4AAA-A2E8-B1D08549A151}"/>
              </a:ext>
            </a:extLst>
          </p:cNvPr>
          <p:cNvSpPr txBox="1"/>
          <p:nvPr/>
        </p:nvSpPr>
        <p:spPr>
          <a:xfrm>
            <a:off x="1628679" y="2705725"/>
            <a:ext cx="7308411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altLang="ja-JP" sz="4400">
                <a:latin typeface="Arial" panose="020B0604020202020204" pitchFamily="34" charset="0"/>
                <a:cs typeface="Arial" panose="020B0604020202020204" pitchFamily="34" charset="0"/>
              </a:rPr>
              <a:t>Part II.</a:t>
            </a:r>
          </a:p>
          <a:p>
            <a:r>
              <a:rPr lang="en-PH" altLang="ja-JP" sz="4400">
                <a:latin typeface="Arial" panose="020B0604020202020204" pitchFamily="34" charset="0"/>
                <a:cs typeface="Arial" panose="020B0604020202020204" pitchFamily="34" charset="0"/>
              </a:rPr>
              <a:t>Machine Learning Examples</a:t>
            </a:r>
            <a:endParaRPr kumimoji="1" lang="ja-JP" altLang="en-US" sz="4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91124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02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38A2CAF-3C88-418F-A53B-3A50C88A8CB5}"/>
              </a:ext>
            </a:extLst>
          </p:cNvPr>
          <p:cNvSpPr/>
          <p:nvPr/>
        </p:nvSpPr>
        <p:spPr>
          <a:xfrm>
            <a:off x="4890782" y="-1"/>
            <a:ext cx="7301218" cy="68580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7B815561-2E9D-4CFC-BE78-E9AFEE725C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0512500"/>
              </p:ext>
            </p:extLst>
          </p:nvPr>
        </p:nvGraphicFramePr>
        <p:xfrm>
          <a:off x="394256" y="1583833"/>
          <a:ext cx="4281154" cy="3690333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40577">
                  <a:extLst>
                    <a:ext uri="{9D8B030D-6E8A-4147-A177-3AD203B41FA5}">
                      <a16:colId xmlns:a16="http://schemas.microsoft.com/office/drawing/2014/main" val="363879688"/>
                    </a:ext>
                  </a:extLst>
                </a:gridCol>
                <a:gridCol w="2140577">
                  <a:extLst>
                    <a:ext uri="{9D8B030D-6E8A-4147-A177-3AD203B41FA5}">
                      <a16:colId xmlns:a16="http://schemas.microsoft.com/office/drawing/2014/main" val="3406121555"/>
                    </a:ext>
                  </a:extLst>
                </a:gridCol>
              </a:tblGrid>
              <a:tr h="410037"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Floor Space (sqm)</a:t>
                      </a:r>
                      <a:endParaRPr kumimoji="1" lang="ja-JP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Rent (1k PHP /mo)</a:t>
                      </a:r>
                      <a:endParaRPr kumimoji="1" lang="ja-JP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30174393"/>
                  </a:ext>
                </a:extLst>
              </a:tr>
              <a:tr h="410037"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10</a:t>
                      </a:r>
                      <a:endParaRPr kumimoji="1" lang="ja-JP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7</a:t>
                      </a:r>
                      <a:endParaRPr kumimoji="1" lang="ja-JP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41326320"/>
                  </a:ext>
                </a:extLst>
              </a:tr>
              <a:tr h="410037"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12</a:t>
                      </a:r>
                      <a:endParaRPr kumimoji="1" lang="ja-JP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12</a:t>
                      </a:r>
                      <a:endParaRPr kumimoji="1" lang="ja-JP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4822997"/>
                  </a:ext>
                </a:extLst>
              </a:tr>
              <a:tr h="410037"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15</a:t>
                      </a:r>
                      <a:endParaRPr kumimoji="1" lang="ja-JP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10</a:t>
                      </a:r>
                      <a:endParaRPr kumimoji="1" lang="ja-JP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03124599"/>
                  </a:ext>
                </a:extLst>
              </a:tr>
              <a:tr h="410037"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17</a:t>
                      </a:r>
                      <a:endParaRPr kumimoji="1" lang="ja-JP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14</a:t>
                      </a:r>
                      <a:endParaRPr kumimoji="1" lang="ja-JP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8130688"/>
                  </a:ext>
                </a:extLst>
              </a:tr>
              <a:tr h="410037"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19</a:t>
                      </a:r>
                      <a:endParaRPr kumimoji="1" lang="ja-JP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16</a:t>
                      </a:r>
                      <a:endParaRPr kumimoji="1" lang="ja-JP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1720215"/>
                  </a:ext>
                </a:extLst>
              </a:tr>
              <a:tr h="410037"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22</a:t>
                      </a:r>
                      <a:endParaRPr kumimoji="1" lang="ja-JP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19</a:t>
                      </a:r>
                      <a:endParaRPr kumimoji="1" lang="ja-JP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044888"/>
                  </a:ext>
                </a:extLst>
              </a:tr>
              <a:tr h="410037"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25</a:t>
                      </a:r>
                      <a:endParaRPr kumimoji="1" lang="ja-JP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20</a:t>
                      </a:r>
                      <a:endParaRPr kumimoji="1" lang="ja-JP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3863010"/>
                  </a:ext>
                </a:extLst>
              </a:tr>
              <a:tr h="410037"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25</a:t>
                      </a:r>
                      <a:endParaRPr kumimoji="1" lang="ja-JP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23</a:t>
                      </a:r>
                      <a:endParaRPr kumimoji="1" lang="ja-JP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84588785"/>
                  </a:ext>
                </a:extLst>
              </a:tr>
            </a:tbl>
          </a:graphicData>
        </a:graphic>
      </p:graphicFrame>
      <p:graphicFrame>
        <p:nvGraphicFramePr>
          <p:cNvPr id="16" name="Chart 15">
            <a:extLst>
              <a:ext uri="{FF2B5EF4-FFF2-40B4-BE49-F238E27FC236}">
                <a16:creationId xmlns:a16="http://schemas.microsoft.com/office/drawing/2014/main" id="{F467FCEC-A873-43F1-BB99-00AFE849825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50003379"/>
              </p:ext>
            </p:extLst>
          </p:nvPr>
        </p:nvGraphicFramePr>
        <p:xfrm>
          <a:off x="5106154" y="957862"/>
          <a:ext cx="6870474" cy="45803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62EF4E71-0EE8-456E-B688-2EAF1B5902AB}"/>
              </a:ext>
            </a:extLst>
          </p:cNvPr>
          <p:cNvSpPr txBox="1"/>
          <p:nvPr/>
        </p:nvSpPr>
        <p:spPr>
          <a:xfrm>
            <a:off x="928463" y="496197"/>
            <a:ext cx="32127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PH" altLang="ja-JP"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Regression Example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C7CEC7-7B22-4215-9DBE-0F768A942D1A}"/>
              </a:ext>
            </a:extLst>
          </p:cNvPr>
          <p:cNvSpPr txBox="1"/>
          <p:nvPr/>
        </p:nvSpPr>
        <p:spPr>
          <a:xfrm>
            <a:off x="838055" y="5900137"/>
            <a:ext cx="12234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PH" altLang="ja-JP"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Feature (X)</a:t>
            </a:r>
            <a:endParaRPr kumimoji="1" lang="ja-JP" altLang="en-US" sz="16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EDB279D-2CC0-4892-96A2-CB8B44A9FF45}"/>
              </a:ext>
            </a:extLst>
          </p:cNvPr>
          <p:cNvSpPr txBox="1"/>
          <p:nvPr/>
        </p:nvSpPr>
        <p:spPr>
          <a:xfrm>
            <a:off x="3132922" y="5900137"/>
            <a:ext cx="9829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PH" altLang="ja-JP"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Label (y)</a:t>
            </a:r>
            <a:endParaRPr kumimoji="1" lang="ja-JP" altLang="en-US" sz="16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9500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02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38A2CAF-3C88-418F-A53B-3A50C88A8CB5}"/>
              </a:ext>
            </a:extLst>
          </p:cNvPr>
          <p:cNvSpPr/>
          <p:nvPr/>
        </p:nvSpPr>
        <p:spPr>
          <a:xfrm>
            <a:off x="4890782" y="-1"/>
            <a:ext cx="7301218" cy="68580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7B815561-2E9D-4CFC-BE78-E9AFEE725C6C}"/>
              </a:ext>
            </a:extLst>
          </p:cNvPr>
          <p:cNvGraphicFramePr>
            <a:graphicFrameLocks noGrp="1"/>
          </p:cNvGraphicFramePr>
          <p:nvPr/>
        </p:nvGraphicFramePr>
        <p:xfrm>
          <a:off x="394256" y="1583833"/>
          <a:ext cx="4281154" cy="3690333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40577">
                  <a:extLst>
                    <a:ext uri="{9D8B030D-6E8A-4147-A177-3AD203B41FA5}">
                      <a16:colId xmlns:a16="http://schemas.microsoft.com/office/drawing/2014/main" val="363879688"/>
                    </a:ext>
                  </a:extLst>
                </a:gridCol>
                <a:gridCol w="2140577">
                  <a:extLst>
                    <a:ext uri="{9D8B030D-6E8A-4147-A177-3AD203B41FA5}">
                      <a16:colId xmlns:a16="http://schemas.microsoft.com/office/drawing/2014/main" val="3406121555"/>
                    </a:ext>
                  </a:extLst>
                </a:gridCol>
              </a:tblGrid>
              <a:tr h="410037"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Floor Space (sqm)</a:t>
                      </a:r>
                      <a:endParaRPr kumimoji="1" lang="ja-JP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Rent (1k PHP /mo)</a:t>
                      </a:r>
                      <a:endParaRPr kumimoji="1" lang="ja-JP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30174393"/>
                  </a:ext>
                </a:extLst>
              </a:tr>
              <a:tr h="410037"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10</a:t>
                      </a:r>
                      <a:endParaRPr kumimoji="1" lang="ja-JP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7</a:t>
                      </a:r>
                      <a:endParaRPr kumimoji="1" lang="ja-JP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41326320"/>
                  </a:ext>
                </a:extLst>
              </a:tr>
              <a:tr h="410037"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12</a:t>
                      </a:r>
                      <a:endParaRPr kumimoji="1" lang="ja-JP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12</a:t>
                      </a:r>
                      <a:endParaRPr kumimoji="1" lang="ja-JP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4822997"/>
                  </a:ext>
                </a:extLst>
              </a:tr>
              <a:tr h="410037"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15</a:t>
                      </a:r>
                      <a:endParaRPr kumimoji="1" lang="ja-JP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10</a:t>
                      </a:r>
                      <a:endParaRPr kumimoji="1" lang="ja-JP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03124599"/>
                  </a:ext>
                </a:extLst>
              </a:tr>
              <a:tr h="410037"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17</a:t>
                      </a:r>
                      <a:endParaRPr kumimoji="1" lang="ja-JP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14</a:t>
                      </a:r>
                      <a:endParaRPr kumimoji="1" lang="ja-JP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8130688"/>
                  </a:ext>
                </a:extLst>
              </a:tr>
              <a:tr h="410037"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19</a:t>
                      </a:r>
                      <a:endParaRPr kumimoji="1" lang="ja-JP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16</a:t>
                      </a:r>
                      <a:endParaRPr kumimoji="1" lang="ja-JP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1720215"/>
                  </a:ext>
                </a:extLst>
              </a:tr>
              <a:tr h="410037"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22</a:t>
                      </a:r>
                      <a:endParaRPr kumimoji="1" lang="ja-JP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19</a:t>
                      </a:r>
                      <a:endParaRPr kumimoji="1" lang="ja-JP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044888"/>
                  </a:ext>
                </a:extLst>
              </a:tr>
              <a:tr h="410037"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25</a:t>
                      </a:r>
                      <a:endParaRPr kumimoji="1" lang="ja-JP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20</a:t>
                      </a:r>
                      <a:endParaRPr kumimoji="1" lang="ja-JP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3863010"/>
                  </a:ext>
                </a:extLst>
              </a:tr>
              <a:tr h="410037"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25</a:t>
                      </a:r>
                      <a:endParaRPr kumimoji="1" lang="ja-JP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23</a:t>
                      </a:r>
                      <a:endParaRPr kumimoji="1" lang="ja-JP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84588785"/>
                  </a:ext>
                </a:extLst>
              </a:tr>
            </a:tbl>
          </a:graphicData>
        </a:graphic>
      </p:graphicFrame>
      <p:graphicFrame>
        <p:nvGraphicFramePr>
          <p:cNvPr id="16" name="Chart 15">
            <a:extLst>
              <a:ext uri="{FF2B5EF4-FFF2-40B4-BE49-F238E27FC236}">
                <a16:creationId xmlns:a16="http://schemas.microsoft.com/office/drawing/2014/main" id="{F467FCEC-A873-43F1-BB99-00AFE8498251}"/>
              </a:ext>
            </a:extLst>
          </p:cNvPr>
          <p:cNvGraphicFramePr/>
          <p:nvPr/>
        </p:nvGraphicFramePr>
        <p:xfrm>
          <a:off x="5106154" y="957862"/>
          <a:ext cx="6870474" cy="45803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9357205-AE26-42ED-A464-0577617A83A7}"/>
              </a:ext>
            </a:extLst>
          </p:cNvPr>
          <p:cNvCxnSpPr/>
          <p:nvPr/>
        </p:nvCxnSpPr>
        <p:spPr>
          <a:xfrm flipV="1">
            <a:off x="5889072" y="2055303"/>
            <a:ext cx="5872293" cy="275158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B9DF376-5667-4500-9A93-54E7B620AB8A}"/>
              </a:ext>
            </a:extLst>
          </p:cNvPr>
          <p:cNvSpPr txBox="1"/>
          <p:nvPr/>
        </p:nvSpPr>
        <p:spPr>
          <a:xfrm>
            <a:off x="928463" y="496197"/>
            <a:ext cx="32127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PH" altLang="ja-JP"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Regression Example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1A32527-CCCB-483B-A099-2A60EF6F0423}"/>
              </a:ext>
            </a:extLst>
          </p:cNvPr>
          <p:cNvSpPr txBox="1"/>
          <p:nvPr/>
        </p:nvSpPr>
        <p:spPr>
          <a:xfrm>
            <a:off x="838055" y="5900137"/>
            <a:ext cx="12234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PH" altLang="ja-JP"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Feature (X)</a:t>
            </a:r>
            <a:endParaRPr kumimoji="1" lang="ja-JP" altLang="en-US" sz="16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8851FE-A6DC-4B4B-A21E-0AA63B38BC81}"/>
              </a:ext>
            </a:extLst>
          </p:cNvPr>
          <p:cNvSpPr txBox="1"/>
          <p:nvPr/>
        </p:nvSpPr>
        <p:spPr>
          <a:xfrm>
            <a:off x="3132922" y="5900137"/>
            <a:ext cx="9829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PH" altLang="ja-JP"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Label (y)</a:t>
            </a:r>
            <a:endParaRPr kumimoji="1" lang="ja-JP" altLang="en-US" sz="16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0286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02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38A2CAF-3C88-418F-A53B-3A50C88A8CB5}"/>
              </a:ext>
            </a:extLst>
          </p:cNvPr>
          <p:cNvSpPr/>
          <p:nvPr/>
        </p:nvSpPr>
        <p:spPr>
          <a:xfrm>
            <a:off x="4890782" y="-1"/>
            <a:ext cx="7301218" cy="68580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7B815561-2E9D-4CFC-BE78-E9AFEE725C6C}"/>
              </a:ext>
            </a:extLst>
          </p:cNvPr>
          <p:cNvGraphicFramePr>
            <a:graphicFrameLocks noGrp="1"/>
          </p:cNvGraphicFramePr>
          <p:nvPr/>
        </p:nvGraphicFramePr>
        <p:xfrm>
          <a:off x="394256" y="1583833"/>
          <a:ext cx="4281154" cy="3690333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40577">
                  <a:extLst>
                    <a:ext uri="{9D8B030D-6E8A-4147-A177-3AD203B41FA5}">
                      <a16:colId xmlns:a16="http://schemas.microsoft.com/office/drawing/2014/main" val="363879688"/>
                    </a:ext>
                  </a:extLst>
                </a:gridCol>
                <a:gridCol w="2140577">
                  <a:extLst>
                    <a:ext uri="{9D8B030D-6E8A-4147-A177-3AD203B41FA5}">
                      <a16:colId xmlns:a16="http://schemas.microsoft.com/office/drawing/2014/main" val="3406121555"/>
                    </a:ext>
                  </a:extLst>
                </a:gridCol>
              </a:tblGrid>
              <a:tr h="410037"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Floor Space (sqm)</a:t>
                      </a:r>
                      <a:endParaRPr kumimoji="1" lang="ja-JP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Rent (1k PHP /mo)</a:t>
                      </a:r>
                      <a:endParaRPr kumimoji="1" lang="ja-JP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30174393"/>
                  </a:ext>
                </a:extLst>
              </a:tr>
              <a:tr h="410037"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10</a:t>
                      </a:r>
                      <a:endParaRPr kumimoji="1" lang="ja-JP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7</a:t>
                      </a:r>
                      <a:endParaRPr kumimoji="1" lang="ja-JP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41326320"/>
                  </a:ext>
                </a:extLst>
              </a:tr>
              <a:tr h="410037"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12</a:t>
                      </a:r>
                      <a:endParaRPr kumimoji="1" lang="ja-JP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12</a:t>
                      </a:r>
                      <a:endParaRPr kumimoji="1" lang="ja-JP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4822997"/>
                  </a:ext>
                </a:extLst>
              </a:tr>
              <a:tr h="410037"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15</a:t>
                      </a:r>
                      <a:endParaRPr kumimoji="1" lang="ja-JP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10</a:t>
                      </a:r>
                      <a:endParaRPr kumimoji="1" lang="ja-JP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03124599"/>
                  </a:ext>
                </a:extLst>
              </a:tr>
              <a:tr h="410037"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17</a:t>
                      </a:r>
                      <a:endParaRPr kumimoji="1" lang="ja-JP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14</a:t>
                      </a:r>
                      <a:endParaRPr kumimoji="1" lang="ja-JP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8130688"/>
                  </a:ext>
                </a:extLst>
              </a:tr>
              <a:tr h="410037"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19</a:t>
                      </a:r>
                      <a:endParaRPr kumimoji="1" lang="ja-JP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16</a:t>
                      </a:r>
                      <a:endParaRPr kumimoji="1" lang="ja-JP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1720215"/>
                  </a:ext>
                </a:extLst>
              </a:tr>
              <a:tr h="410037"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22</a:t>
                      </a:r>
                      <a:endParaRPr kumimoji="1" lang="ja-JP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19</a:t>
                      </a:r>
                      <a:endParaRPr kumimoji="1" lang="ja-JP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044888"/>
                  </a:ext>
                </a:extLst>
              </a:tr>
              <a:tr h="410037"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25</a:t>
                      </a:r>
                      <a:endParaRPr kumimoji="1" lang="ja-JP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20</a:t>
                      </a:r>
                      <a:endParaRPr kumimoji="1" lang="ja-JP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3863010"/>
                  </a:ext>
                </a:extLst>
              </a:tr>
              <a:tr h="410037"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25</a:t>
                      </a:r>
                      <a:endParaRPr kumimoji="1" lang="ja-JP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23</a:t>
                      </a:r>
                      <a:endParaRPr kumimoji="1" lang="ja-JP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84588785"/>
                  </a:ext>
                </a:extLst>
              </a:tr>
            </a:tbl>
          </a:graphicData>
        </a:graphic>
      </p:graphicFrame>
      <p:graphicFrame>
        <p:nvGraphicFramePr>
          <p:cNvPr id="16" name="Chart 15">
            <a:extLst>
              <a:ext uri="{FF2B5EF4-FFF2-40B4-BE49-F238E27FC236}">
                <a16:creationId xmlns:a16="http://schemas.microsoft.com/office/drawing/2014/main" id="{F467FCEC-A873-43F1-BB99-00AFE8498251}"/>
              </a:ext>
            </a:extLst>
          </p:cNvPr>
          <p:cNvGraphicFramePr/>
          <p:nvPr/>
        </p:nvGraphicFramePr>
        <p:xfrm>
          <a:off x="5106154" y="957862"/>
          <a:ext cx="6870474" cy="45803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9357205-AE26-42ED-A464-0577617A83A7}"/>
              </a:ext>
            </a:extLst>
          </p:cNvPr>
          <p:cNvCxnSpPr/>
          <p:nvPr/>
        </p:nvCxnSpPr>
        <p:spPr>
          <a:xfrm flipV="1">
            <a:off x="5889072" y="2055303"/>
            <a:ext cx="5872293" cy="275158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7979BA10-CBD3-4BD5-95D2-D610A1970B60}"/>
              </a:ext>
            </a:extLst>
          </p:cNvPr>
          <p:cNvSpPr/>
          <p:nvPr/>
        </p:nvSpPr>
        <p:spPr>
          <a:xfrm>
            <a:off x="10486238" y="2528268"/>
            <a:ext cx="167779" cy="144637"/>
          </a:xfrm>
          <a:prstGeom prst="triangl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B730B1B-B009-445C-85C8-7A94BDEDD0F8}"/>
              </a:ext>
            </a:extLst>
          </p:cNvPr>
          <p:cNvCxnSpPr>
            <a:stCxn id="4" idx="3"/>
          </p:cNvCxnSpPr>
          <p:nvPr/>
        </p:nvCxnSpPr>
        <p:spPr>
          <a:xfrm flipH="1">
            <a:off x="10570127" y="2672905"/>
            <a:ext cx="1" cy="2133987"/>
          </a:xfrm>
          <a:prstGeom prst="line">
            <a:avLst/>
          </a:prstGeom>
          <a:ln w="9525">
            <a:solidFill>
              <a:srgbClr val="00B05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4CB7A51-20D8-47C5-BFAA-ADBA0B2EA9D9}"/>
              </a:ext>
            </a:extLst>
          </p:cNvPr>
          <p:cNvCxnSpPr>
            <a:cxnSpLocks/>
          </p:cNvCxnSpPr>
          <p:nvPr/>
        </p:nvCxnSpPr>
        <p:spPr>
          <a:xfrm flipH="1" flipV="1">
            <a:off x="5889072" y="2608975"/>
            <a:ext cx="4639111" cy="1"/>
          </a:xfrm>
          <a:prstGeom prst="line">
            <a:avLst/>
          </a:prstGeom>
          <a:ln>
            <a:solidFill>
              <a:srgbClr val="00B05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ED7618A-8750-4815-BF0E-2CBC19E2A8B5}"/>
              </a:ext>
            </a:extLst>
          </p:cNvPr>
          <p:cNvSpPr txBox="1"/>
          <p:nvPr/>
        </p:nvSpPr>
        <p:spPr>
          <a:xfrm>
            <a:off x="928463" y="496197"/>
            <a:ext cx="32127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PH" altLang="ja-JP"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Regression Example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AF9EA71-D5F2-4516-8742-68B9FDD861BD}"/>
              </a:ext>
            </a:extLst>
          </p:cNvPr>
          <p:cNvSpPr txBox="1"/>
          <p:nvPr/>
        </p:nvSpPr>
        <p:spPr>
          <a:xfrm>
            <a:off x="838055" y="5900137"/>
            <a:ext cx="12234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PH" altLang="ja-JP"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Feature (X)</a:t>
            </a:r>
            <a:endParaRPr kumimoji="1" lang="ja-JP" altLang="en-US" sz="16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9D4D24B-3D17-4F6B-BF14-D6EEAF6BCF6A}"/>
              </a:ext>
            </a:extLst>
          </p:cNvPr>
          <p:cNvSpPr txBox="1"/>
          <p:nvPr/>
        </p:nvSpPr>
        <p:spPr>
          <a:xfrm>
            <a:off x="3132922" y="5900137"/>
            <a:ext cx="9829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PH" altLang="ja-JP"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Label (y)</a:t>
            </a:r>
            <a:endParaRPr kumimoji="1" lang="ja-JP" altLang="en-US" sz="16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6204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lowchart: Process 7">
            <a:extLst>
              <a:ext uri="{FF2B5EF4-FFF2-40B4-BE49-F238E27FC236}">
                <a16:creationId xmlns:a16="http://schemas.microsoft.com/office/drawing/2014/main" id="{44240D54-B4B5-4E82-82FC-4B7C207E59B9}"/>
              </a:ext>
            </a:extLst>
          </p:cNvPr>
          <p:cNvSpPr/>
          <p:nvPr/>
        </p:nvSpPr>
        <p:spPr>
          <a:xfrm>
            <a:off x="4430056" y="2601893"/>
            <a:ext cx="2877424" cy="1654214"/>
          </a:xfrm>
          <a:prstGeom prst="flowChartProcess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B5D2045-EAE0-4AA2-830A-29FE0BCBD802}"/>
              </a:ext>
            </a:extLst>
          </p:cNvPr>
          <p:cNvSpPr txBox="1"/>
          <p:nvPr/>
        </p:nvSpPr>
        <p:spPr>
          <a:xfrm>
            <a:off x="5176110" y="3013502"/>
            <a:ext cx="138531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PH" altLang="ja-JP"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Machine</a:t>
            </a:r>
          </a:p>
          <a:p>
            <a:pPr algn="ctr"/>
            <a:r>
              <a:rPr kumimoji="1" lang="en-PH" altLang="ja-JP"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Learning</a:t>
            </a:r>
            <a:endParaRPr kumimoji="1" lang="ja-JP" altLang="en-US" sz="24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BD8D8E6B-DC06-4616-B609-1AAFD9CBECA2}"/>
              </a:ext>
            </a:extLst>
          </p:cNvPr>
          <p:cNvSpPr/>
          <p:nvPr/>
        </p:nvSpPr>
        <p:spPr>
          <a:xfrm>
            <a:off x="7636033" y="3186684"/>
            <a:ext cx="978408" cy="484632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2335D12-853B-410F-9D12-EE399AAB3AEA}"/>
              </a:ext>
            </a:extLst>
          </p:cNvPr>
          <p:cNvSpPr txBox="1"/>
          <p:nvPr/>
        </p:nvSpPr>
        <p:spPr>
          <a:xfrm>
            <a:off x="8689942" y="3047105"/>
            <a:ext cx="27106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PH" altLang="ja-JP" sz="2400">
                <a:latin typeface="Arial" panose="020B0604020202020204" pitchFamily="34" charset="0"/>
                <a:cs typeface="Arial" panose="020B0604020202020204" pitchFamily="34" charset="0"/>
              </a:rPr>
              <a:t>Regression Model</a:t>
            </a:r>
          </a:p>
          <a:p>
            <a:r>
              <a:rPr lang="en-PH" altLang="ja-JP" sz="2400">
                <a:latin typeface="Arial" panose="020B0604020202020204" pitchFamily="34" charset="0"/>
                <a:cs typeface="Arial" panose="020B0604020202020204" pitchFamily="34" charset="0"/>
              </a:rPr>
              <a:t>(Linear)</a:t>
            </a:r>
            <a:endParaRPr kumimoji="1" lang="ja-JP" alt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BA928BA-C01C-4D73-99F2-15B2A1F6A2D5}"/>
              </a:ext>
            </a:extLst>
          </p:cNvPr>
          <p:cNvSpPr txBox="1"/>
          <p:nvPr/>
        </p:nvSpPr>
        <p:spPr>
          <a:xfrm>
            <a:off x="1192311" y="2767406"/>
            <a:ext cx="18453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PH" altLang="ja-JP" sz="2400">
                <a:latin typeface="Arial" panose="020B0604020202020204" pitchFamily="34" charset="0"/>
                <a:cs typeface="Arial" panose="020B0604020202020204" pitchFamily="34" charset="0"/>
              </a:rPr>
              <a:t>Floor Space</a:t>
            </a:r>
            <a:endParaRPr kumimoji="1" lang="ja-JP" alt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A1CE16E-B756-41CB-8C5F-2D4DCE8B15F0}"/>
              </a:ext>
            </a:extLst>
          </p:cNvPr>
          <p:cNvSpPr txBox="1"/>
          <p:nvPr/>
        </p:nvSpPr>
        <p:spPr>
          <a:xfrm>
            <a:off x="2202203" y="3584896"/>
            <a:ext cx="8354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altLang="ja-JP" sz="2400">
                <a:latin typeface="Arial" panose="020B0604020202020204" pitchFamily="34" charset="0"/>
                <a:cs typeface="Arial" panose="020B0604020202020204" pitchFamily="34" charset="0"/>
              </a:rPr>
              <a:t>Rent</a:t>
            </a:r>
            <a:endParaRPr kumimoji="1" lang="ja-JP" alt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4A5432CE-7228-4975-804A-1E89ADB13EE2}"/>
              </a:ext>
            </a:extLst>
          </p:cNvPr>
          <p:cNvSpPr/>
          <p:nvPr/>
        </p:nvSpPr>
        <p:spPr>
          <a:xfrm>
            <a:off x="3131952" y="2767406"/>
            <a:ext cx="978408" cy="484632"/>
          </a:xfrm>
          <a:prstGeom prst="right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0E83E206-97E4-4F0B-84AA-089B1EE5EA24}"/>
              </a:ext>
            </a:extLst>
          </p:cNvPr>
          <p:cNvSpPr/>
          <p:nvPr/>
        </p:nvSpPr>
        <p:spPr>
          <a:xfrm>
            <a:off x="3134080" y="3573413"/>
            <a:ext cx="978408" cy="484632"/>
          </a:xfrm>
          <a:prstGeom prst="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072594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95F9AA7-4140-4272-AFF9-4388E189D03C}"/>
              </a:ext>
            </a:extLst>
          </p:cNvPr>
          <p:cNvSpPr txBox="1"/>
          <p:nvPr/>
        </p:nvSpPr>
        <p:spPr>
          <a:xfrm>
            <a:off x="756468" y="2655779"/>
            <a:ext cx="22781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altLang="ja-JP" sz="2000">
                <a:latin typeface="Arial" panose="020B0604020202020204" pitchFamily="34" charset="0"/>
                <a:cs typeface="Arial" panose="020B0604020202020204" pitchFamily="34" charset="0"/>
              </a:rPr>
              <a:t>Input Floor Space </a:t>
            </a:r>
          </a:p>
          <a:p>
            <a:r>
              <a:rPr lang="en-PH" altLang="ja-JP" sz="2000">
                <a:latin typeface="Arial" panose="020B0604020202020204" pitchFamily="34" charset="0"/>
                <a:cs typeface="Arial" panose="020B0604020202020204" pitchFamily="34" charset="0"/>
              </a:rPr>
              <a:t>(40 sqm)</a:t>
            </a:r>
            <a:endParaRPr kumimoji="1" lang="ja-JP" alt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32A127-2773-41BA-804F-E5521F3A18A4}"/>
              </a:ext>
            </a:extLst>
          </p:cNvPr>
          <p:cNvSpPr txBox="1"/>
          <p:nvPr/>
        </p:nvSpPr>
        <p:spPr>
          <a:xfrm>
            <a:off x="1082594" y="3584896"/>
            <a:ext cx="19541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altLang="ja-JP" sz="2400">
                <a:latin typeface="Arial" panose="020B0604020202020204" pitchFamily="34" charset="0"/>
                <a:cs typeface="Arial" panose="020B0604020202020204" pitchFamily="34" charset="0"/>
              </a:rPr>
              <a:t>Trained LRM</a:t>
            </a:r>
            <a:endParaRPr kumimoji="1" lang="ja-JP" alt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A99DE9-7B59-47F4-AD79-3F52C9685C04}"/>
              </a:ext>
            </a:extLst>
          </p:cNvPr>
          <p:cNvSpPr txBox="1"/>
          <p:nvPr/>
        </p:nvSpPr>
        <p:spPr>
          <a:xfrm>
            <a:off x="8702211" y="3228944"/>
            <a:ext cx="32401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PH" altLang="ja-JP" sz="2000">
                <a:latin typeface="Arial" panose="020B0604020202020204" pitchFamily="34" charset="0"/>
                <a:cs typeface="Arial" panose="020B0604020202020204" pitchFamily="34" charset="0"/>
              </a:rPr>
              <a:t>Output </a:t>
            </a:r>
            <a:r>
              <a:rPr lang="en-PH" altLang="ja-JP" sz="2000">
                <a:latin typeface="Arial" panose="020B0604020202020204" pitchFamily="34" charset="0"/>
                <a:cs typeface="Arial" panose="020B0604020202020204" pitchFamily="34" charset="0"/>
              </a:rPr>
              <a:t>Rent (PHP 35k/mo)</a:t>
            </a:r>
            <a:endParaRPr kumimoji="1" lang="ja-JP" alt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Flowchart: Process 7">
            <a:extLst>
              <a:ext uri="{FF2B5EF4-FFF2-40B4-BE49-F238E27FC236}">
                <a16:creationId xmlns:a16="http://schemas.microsoft.com/office/drawing/2014/main" id="{44240D54-B4B5-4E82-82FC-4B7C207E59B9}"/>
              </a:ext>
            </a:extLst>
          </p:cNvPr>
          <p:cNvSpPr/>
          <p:nvPr/>
        </p:nvSpPr>
        <p:spPr>
          <a:xfrm>
            <a:off x="4430785" y="2601893"/>
            <a:ext cx="2877424" cy="1654214"/>
          </a:xfrm>
          <a:prstGeom prst="flowChartProcess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B5D2045-EAE0-4AA2-830A-29FE0BCBD802}"/>
              </a:ext>
            </a:extLst>
          </p:cNvPr>
          <p:cNvSpPr txBox="1"/>
          <p:nvPr/>
        </p:nvSpPr>
        <p:spPr>
          <a:xfrm>
            <a:off x="5022955" y="2828835"/>
            <a:ext cx="169309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PH" altLang="ja-JP"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Machine</a:t>
            </a:r>
          </a:p>
          <a:p>
            <a:pPr algn="ctr"/>
            <a:r>
              <a:rPr kumimoji="1" lang="en-PH" altLang="ja-JP"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Learning </a:t>
            </a:r>
          </a:p>
          <a:p>
            <a:pPr algn="ctr"/>
            <a:r>
              <a:rPr kumimoji="1" lang="en-PH" altLang="ja-JP"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Application</a:t>
            </a:r>
            <a:endParaRPr kumimoji="1" lang="ja-JP" altLang="en-US" sz="24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8378DC4B-9F17-4973-8F19-863A879B4BE2}"/>
              </a:ext>
            </a:extLst>
          </p:cNvPr>
          <p:cNvSpPr/>
          <p:nvPr/>
        </p:nvSpPr>
        <p:spPr>
          <a:xfrm>
            <a:off x="3173896" y="2767406"/>
            <a:ext cx="978408" cy="484632"/>
          </a:xfrm>
          <a:prstGeom prst="right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A1CAA98F-5387-42EF-93FF-E8ED00317115}"/>
              </a:ext>
            </a:extLst>
          </p:cNvPr>
          <p:cNvSpPr/>
          <p:nvPr/>
        </p:nvSpPr>
        <p:spPr>
          <a:xfrm>
            <a:off x="3176024" y="3573413"/>
            <a:ext cx="978408" cy="484632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BD8D8E6B-DC06-4616-B609-1AAFD9CBECA2}"/>
              </a:ext>
            </a:extLst>
          </p:cNvPr>
          <p:cNvSpPr/>
          <p:nvPr/>
        </p:nvSpPr>
        <p:spPr>
          <a:xfrm>
            <a:off x="7552142" y="3186684"/>
            <a:ext cx="978408" cy="484632"/>
          </a:xfrm>
          <a:prstGeom prst="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820347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A 3D linear regression plot, showing correlations between... | Download  Scientific Diagram">
            <a:extLst>
              <a:ext uri="{FF2B5EF4-FFF2-40B4-BE49-F238E27FC236}">
                <a16:creationId xmlns:a16="http://schemas.microsoft.com/office/drawing/2014/main" id="{B680F2D9-6CC9-414F-9FE1-281A47E1A89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06" t="1239" r="12624" b="12629"/>
          <a:stretch/>
        </p:blipFill>
        <p:spPr bwMode="auto">
          <a:xfrm>
            <a:off x="3129094" y="2088858"/>
            <a:ext cx="6191075" cy="3330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3F444E3-0CD9-482B-B45B-C89763ED7793}"/>
              </a:ext>
            </a:extLst>
          </p:cNvPr>
          <p:cNvSpPr/>
          <p:nvPr/>
        </p:nvSpPr>
        <p:spPr>
          <a:xfrm rot="19426466">
            <a:off x="7384475" y="4325612"/>
            <a:ext cx="2038525" cy="3187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FCC838F-2C1D-4670-954A-061D03C543D0}"/>
              </a:ext>
            </a:extLst>
          </p:cNvPr>
          <p:cNvSpPr txBox="1"/>
          <p:nvPr/>
        </p:nvSpPr>
        <p:spPr>
          <a:xfrm>
            <a:off x="3430063" y="697816"/>
            <a:ext cx="53319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PH" altLang="ja-JP" sz="2400" b="1">
                <a:latin typeface="Arial" panose="020B0604020202020204" pitchFamily="34" charset="0"/>
                <a:cs typeface="Arial" panose="020B0604020202020204" pitchFamily="34" charset="0"/>
              </a:rPr>
              <a:t>Second Order Regression Example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58C5234-D754-43F0-AFC0-44B0223048B6}"/>
              </a:ext>
            </a:extLst>
          </p:cNvPr>
          <p:cNvSpPr txBox="1"/>
          <p:nvPr/>
        </p:nvSpPr>
        <p:spPr>
          <a:xfrm>
            <a:off x="2281798" y="4315726"/>
            <a:ext cx="6848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PH" altLang="ja-JP" sz="1600">
                <a:latin typeface="Arial" panose="020B0604020202020204" pitchFamily="34" charset="0"/>
                <a:cs typeface="Arial" panose="020B0604020202020204" pitchFamily="34" charset="0"/>
              </a:rPr>
              <a:t>Label</a:t>
            </a:r>
            <a:endParaRPr kumimoji="1" lang="ja-JP" altLang="en-US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6CF0534-C928-4508-9CF8-D8AB3706EF5E}"/>
              </a:ext>
            </a:extLst>
          </p:cNvPr>
          <p:cNvSpPr txBox="1"/>
          <p:nvPr/>
        </p:nvSpPr>
        <p:spPr>
          <a:xfrm>
            <a:off x="4808491" y="5491583"/>
            <a:ext cx="10631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PH" altLang="ja-JP" sz="1600">
                <a:latin typeface="Arial" panose="020B0604020202020204" pitchFamily="34" charset="0"/>
                <a:cs typeface="Arial" panose="020B0604020202020204" pitchFamily="34" charset="0"/>
              </a:rPr>
              <a:t>Feature 1</a:t>
            </a:r>
            <a:endParaRPr kumimoji="1" lang="ja-JP" altLang="en-US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1CA3A17-10F1-4F28-BF85-AD426D410FB7}"/>
              </a:ext>
            </a:extLst>
          </p:cNvPr>
          <p:cNvSpPr txBox="1"/>
          <p:nvPr/>
        </p:nvSpPr>
        <p:spPr>
          <a:xfrm>
            <a:off x="8162287" y="4456418"/>
            <a:ext cx="10631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PH" altLang="ja-JP" sz="1600">
                <a:latin typeface="Arial" panose="020B0604020202020204" pitchFamily="34" charset="0"/>
                <a:cs typeface="Arial" panose="020B0604020202020204" pitchFamily="34" charset="0"/>
              </a:rPr>
              <a:t>Feature 2</a:t>
            </a:r>
            <a:endParaRPr kumimoji="1" lang="ja-JP" altLang="en-US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46042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95F9AA7-4140-4272-AFF9-4388E189D03C}"/>
              </a:ext>
            </a:extLst>
          </p:cNvPr>
          <p:cNvSpPr txBox="1"/>
          <p:nvPr/>
        </p:nvSpPr>
        <p:spPr>
          <a:xfrm>
            <a:off x="2232687" y="2767406"/>
            <a:ext cx="8691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altLang="ja-JP" sz="2400">
                <a:latin typeface="Arial" panose="020B0604020202020204" pitchFamily="34" charset="0"/>
                <a:cs typeface="Arial" panose="020B0604020202020204" pitchFamily="34" charset="0"/>
              </a:rPr>
              <a:t>Input</a:t>
            </a:r>
            <a:endParaRPr kumimoji="1" lang="ja-JP" alt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32A127-2773-41BA-804F-E5521F3A18A4}"/>
              </a:ext>
            </a:extLst>
          </p:cNvPr>
          <p:cNvSpPr txBox="1"/>
          <p:nvPr/>
        </p:nvSpPr>
        <p:spPr>
          <a:xfrm>
            <a:off x="2232687" y="3584896"/>
            <a:ext cx="9733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altLang="ja-JP" sz="2400">
                <a:latin typeface="Arial" panose="020B0604020202020204" pitchFamily="34" charset="0"/>
                <a:cs typeface="Arial" panose="020B0604020202020204" pitchFamily="34" charset="0"/>
              </a:rPr>
              <a:t>Rules</a:t>
            </a:r>
            <a:endParaRPr kumimoji="1" lang="ja-JP" alt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A99DE9-7B59-47F4-AD79-3F52C9685C04}"/>
              </a:ext>
            </a:extLst>
          </p:cNvPr>
          <p:cNvSpPr txBox="1"/>
          <p:nvPr/>
        </p:nvSpPr>
        <p:spPr>
          <a:xfrm>
            <a:off x="8851317" y="3167809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altLang="ja-JP" sz="2400">
                <a:latin typeface="Arial" panose="020B0604020202020204" pitchFamily="34" charset="0"/>
                <a:cs typeface="Arial" panose="020B0604020202020204" pitchFamily="34" charset="0"/>
              </a:rPr>
              <a:t>Output</a:t>
            </a:r>
            <a:endParaRPr kumimoji="1" lang="ja-JP" alt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Flowchart: Process 7">
            <a:extLst>
              <a:ext uri="{FF2B5EF4-FFF2-40B4-BE49-F238E27FC236}">
                <a16:creationId xmlns:a16="http://schemas.microsoft.com/office/drawing/2014/main" id="{44240D54-B4B5-4E82-82FC-4B7C207E59B9}"/>
              </a:ext>
            </a:extLst>
          </p:cNvPr>
          <p:cNvSpPr/>
          <p:nvPr/>
        </p:nvSpPr>
        <p:spPr>
          <a:xfrm>
            <a:off x="4657288" y="2601893"/>
            <a:ext cx="2877424" cy="1654214"/>
          </a:xfrm>
          <a:prstGeom prst="flowChartProcess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B5D2045-EAE0-4AA2-830A-29FE0BCBD802}"/>
              </a:ext>
            </a:extLst>
          </p:cNvPr>
          <p:cNvSpPr txBox="1"/>
          <p:nvPr/>
        </p:nvSpPr>
        <p:spPr>
          <a:xfrm>
            <a:off x="5078734" y="3013502"/>
            <a:ext cx="203453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PH" altLang="ja-JP"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Traditional</a:t>
            </a:r>
          </a:p>
          <a:p>
            <a:pPr algn="ctr"/>
            <a:r>
              <a:rPr kumimoji="1" lang="en-PH" altLang="ja-JP"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Programming</a:t>
            </a:r>
            <a:endParaRPr kumimoji="1" lang="ja-JP" altLang="en-US" sz="24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8378DC4B-9F17-4973-8F19-863A879B4BE2}"/>
              </a:ext>
            </a:extLst>
          </p:cNvPr>
          <p:cNvSpPr/>
          <p:nvPr/>
        </p:nvSpPr>
        <p:spPr>
          <a:xfrm>
            <a:off x="3400399" y="2767406"/>
            <a:ext cx="978408" cy="484632"/>
          </a:xfrm>
          <a:prstGeom prst="right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A1CAA98F-5387-42EF-93FF-E8ED00317115}"/>
              </a:ext>
            </a:extLst>
          </p:cNvPr>
          <p:cNvSpPr/>
          <p:nvPr/>
        </p:nvSpPr>
        <p:spPr>
          <a:xfrm>
            <a:off x="3402527" y="3573413"/>
            <a:ext cx="978408" cy="484632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BD8D8E6B-DC06-4616-B609-1AAFD9CBECA2}"/>
              </a:ext>
            </a:extLst>
          </p:cNvPr>
          <p:cNvSpPr/>
          <p:nvPr/>
        </p:nvSpPr>
        <p:spPr>
          <a:xfrm>
            <a:off x="7778645" y="3186684"/>
            <a:ext cx="978408" cy="484632"/>
          </a:xfrm>
          <a:prstGeom prst="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227119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02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38A2CAF-3C88-418F-A53B-3A50C88A8CB5}"/>
              </a:ext>
            </a:extLst>
          </p:cNvPr>
          <p:cNvSpPr/>
          <p:nvPr/>
        </p:nvSpPr>
        <p:spPr>
          <a:xfrm>
            <a:off x="4890782" y="-1"/>
            <a:ext cx="7301218" cy="68580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7B815561-2E9D-4CFC-BE78-E9AFEE725C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5985573"/>
              </p:ext>
            </p:extLst>
          </p:nvPr>
        </p:nvGraphicFramePr>
        <p:xfrm>
          <a:off x="394256" y="1583833"/>
          <a:ext cx="4281154" cy="3690333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40577">
                  <a:extLst>
                    <a:ext uri="{9D8B030D-6E8A-4147-A177-3AD203B41FA5}">
                      <a16:colId xmlns:a16="http://schemas.microsoft.com/office/drawing/2014/main" val="363879688"/>
                    </a:ext>
                  </a:extLst>
                </a:gridCol>
                <a:gridCol w="2140577">
                  <a:extLst>
                    <a:ext uri="{9D8B030D-6E8A-4147-A177-3AD203B41FA5}">
                      <a16:colId xmlns:a16="http://schemas.microsoft.com/office/drawing/2014/main" val="3406121555"/>
                    </a:ext>
                  </a:extLst>
                </a:gridCol>
              </a:tblGrid>
              <a:tr h="410037"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Tumor Diameter (cm)</a:t>
                      </a:r>
                      <a:endParaRPr kumimoji="1" lang="ja-JP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Malignant?</a:t>
                      </a:r>
                      <a:endParaRPr kumimoji="1" lang="ja-JP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30174393"/>
                  </a:ext>
                </a:extLst>
              </a:tr>
              <a:tr h="410037"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0.5</a:t>
                      </a:r>
                      <a:endParaRPr kumimoji="1" lang="ja-JP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0</a:t>
                      </a:r>
                      <a:endParaRPr kumimoji="1" lang="ja-JP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41326320"/>
                  </a:ext>
                </a:extLst>
              </a:tr>
              <a:tr h="410037"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0.7</a:t>
                      </a:r>
                      <a:endParaRPr kumimoji="1" lang="ja-JP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0</a:t>
                      </a:r>
                      <a:endParaRPr kumimoji="1" lang="ja-JP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4822997"/>
                  </a:ext>
                </a:extLst>
              </a:tr>
              <a:tr h="410037"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1</a:t>
                      </a:r>
                      <a:endParaRPr kumimoji="1" lang="ja-JP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0</a:t>
                      </a:r>
                      <a:endParaRPr kumimoji="1" lang="ja-JP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03124599"/>
                  </a:ext>
                </a:extLst>
              </a:tr>
              <a:tr h="410037"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1.2</a:t>
                      </a:r>
                      <a:endParaRPr kumimoji="1" lang="ja-JP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0</a:t>
                      </a:r>
                      <a:endParaRPr kumimoji="1" lang="ja-JP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8130688"/>
                  </a:ext>
                </a:extLst>
              </a:tr>
              <a:tr h="410037"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2.5</a:t>
                      </a:r>
                      <a:endParaRPr kumimoji="1" lang="ja-JP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1</a:t>
                      </a:r>
                      <a:endParaRPr kumimoji="1" lang="ja-JP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1720215"/>
                  </a:ext>
                </a:extLst>
              </a:tr>
              <a:tr h="410037"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3</a:t>
                      </a:r>
                      <a:endParaRPr kumimoji="1" lang="ja-JP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0</a:t>
                      </a:r>
                      <a:endParaRPr kumimoji="1" lang="ja-JP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044888"/>
                  </a:ext>
                </a:extLst>
              </a:tr>
              <a:tr h="410037"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3.7</a:t>
                      </a:r>
                      <a:endParaRPr kumimoji="1" lang="ja-JP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1</a:t>
                      </a:r>
                      <a:endParaRPr kumimoji="1" lang="ja-JP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3863010"/>
                  </a:ext>
                </a:extLst>
              </a:tr>
              <a:tr h="410037"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4.8</a:t>
                      </a:r>
                      <a:endParaRPr kumimoji="1" lang="ja-JP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PH" altLang="ja-JP" sz="1400"/>
                        <a:t>1</a:t>
                      </a:r>
                      <a:endParaRPr kumimoji="1" lang="ja-JP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84588785"/>
                  </a:ext>
                </a:extLst>
              </a:tr>
            </a:tbl>
          </a:graphicData>
        </a:graphic>
      </p:graphicFrame>
      <p:graphicFrame>
        <p:nvGraphicFramePr>
          <p:cNvPr id="16" name="Chart 15">
            <a:extLst>
              <a:ext uri="{FF2B5EF4-FFF2-40B4-BE49-F238E27FC236}">
                <a16:creationId xmlns:a16="http://schemas.microsoft.com/office/drawing/2014/main" id="{F467FCEC-A873-43F1-BB99-00AFE849825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64548890"/>
              </p:ext>
            </p:extLst>
          </p:nvPr>
        </p:nvGraphicFramePr>
        <p:xfrm>
          <a:off x="5106154" y="957862"/>
          <a:ext cx="6870474" cy="45803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62EF4E71-0EE8-456E-B688-2EAF1B5902AB}"/>
              </a:ext>
            </a:extLst>
          </p:cNvPr>
          <p:cNvSpPr txBox="1"/>
          <p:nvPr/>
        </p:nvSpPr>
        <p:spPr>
          <a:xfrm>
            <a:off x="766563" y="496197"/>
            <a:ext cx="35365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PH" altLang="ja-JP"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Classification Example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9DEBD7A-B4F0-401B-B66D-48D8CEC9CE40}"/>
              </a:ext>
            </a:extLst>
          </p:cNvPr>
          <p:cNvSpPr/>
          <p:nvPr/>
        </p:nvSpPr>
        <p:spPr>
          <a:xfrm>
            <a:off x="5922628" y="1744824"/>
            <a:ext cx="5863904" cy="3036901"/>
          </a:xfrm>
          <a:custGeom>
            <a:avLst/>
            <a:gdLst>
              <a:gd name="connsiteX0" fmla="*/ 0 w 5863904"/>
              <a:gd name="connsiteY0" fmla="*/ 2516697 h 2516697"/>
              <a:gd name="connsiteX1" fmla="*/ 41944 w 5863904"/>
              <a:gd name="connsiteY1" fmla="*/ 2508308 h 2516697"/>
              <a:gd name="connsiteX2" fmla="*/ 192946 w 5863904"/>
              <a:gd name="connsiteY2" fmla="*/ 2491530 h 2516697"/>
              <a:gd name="connsiteX3" fmla="*/ 360726 w 5863904"/>
              <a:gd name="connsiteY3" fmla="*/ 2474752 h 2516697"/>
              <a:gd name="connsiteX4" fmla="*/ 1157680 w 5863904"/>
              <a:gd name="connsiteY4" fmla="*/ 2466363 h 2516697"/>
              <a:gd name="connsiteX5" fmla="*/ 1333849 w 5863904"/>
              <a:gd name="connsiteY5" fmla="*/ 2457974 h 2516697"/>
              <a:gd name="connsiteX6" fmla="*/ 1484851 w 5863904"/>
              <a:gd name="connsiteY6" fmla="*/ 2449585 h 2516697"/>
              <a:gd name="connsiteX7" fmla="*/ 2172748 w 5863904"/>
              <a:gd name="connsiteY7" fmla="*/ 2441196 h 2516697"/>
              <a:gd name="connsiteX8" fmla="*/ 2357306 w 5863904"/>
              <a:gd name="connsiteY8" fmla="*/ 2432807 h 2516697"/>
              <a:gd name="connsiteX9" fmla="*/ 2399251 w 5863904"/>
              <a:gd name="connsiteY9" fmla="*/ 2424418 h 2516697"/>
              <a:gd name="connsiteX10" fmla="*/ 2600587 w 5863904"/>
              <a:gd name="connsiteY10" fmla="*/ 2407640 h 2516697"/>
              <a:gd name="connsiteX11" fmla="*/ 2659310 w 5863904"/>
              <a:gd name="connsiteY11" fmla="*/ 2399251 h 2516697"/>
              <a:gd name="connsiteX12" fmla="*/ 2726422 w 5863904"/>
              <a:gd name="connsiteY12" fmla="*/ 2382473 h 2516697"/>
              <a:gd name="connsiteX13" fmla="*/ 2751589 w 5863904"/>
              <a:gd name="connsiteY13" fmla="*/ 2357306 h 2516697"/>
              <a:gd name="connsiteX14" fmla="*/ 2776755 w 5863904"/>
              <a:gd name="connsiteY14" fmla="*/ 2348917 h 2516697"/>
              <a:gd name="connsiteX15" fmla="*/ 2793533 w 5863904"/>
              <a:gd name="connsiteY15" fmla="*/ 2315361 h 2516697"/>
              <a:gd name="connsiteX16" fmla="*/ 2827089 w 5863904"/>
              <a:gd name="connsiteY16" fmla="*/ 2273416 h 2516697"/>
              <a:gd name="connsiteX17" fmla="*/ 2843867 w 5863904"/>
              <a:gd name="connsiteY17" fmla="*/ 2239860 h 2516697"/>
              <a:gd name="connsiteX18" fmla="*/ 2869034 w 5863904"/>
              <a:gd name="connsiteY18" fmla="*/ 2214693 h 2516697"/>
              <a:gd name="connsiteX19" fmla="*/ 2894201 w 5863904"/>
              <a:gd name="connsiteY19" fmla="*/ 2164359 h 2516697"/>
              <a:gd name="connsiteX20" fmla="*/ 2944535 w 5863904"/>
              <a:gd name="connsiteY20" fmla="*/ 2097247 h 2516697"/>
              <a:gd name="connsiteX21" fmla="*/ 3003258 w 5863904"/>
              <a:gd name="connsiteY21" fmla="*/ 1996579 h 2516697"/>
              <a:gd name="connsiteX22" fmla="*/ 3036814 w 5863904"/>
              <a:gd name="connsiteY22" fmla="*/ 1937856 h 2516697"/>
              <a:gd name="connsiteX23" fmla="*/ 3103926 w 5863904"/>
              <a:gd name="connsiteY23" fmla="*/ 1702965 h 2516697"/>
              <a:gd name="connsiteX24" fmla="*/ 3129093 w 5863904"/>
              <a:gd name="connsiteY24" fmla="*/ 805343 h 2516697"/>
              <a:gd name="connsiteX25" fmla="*/ 3145871 w 5863904"/>
              <a:gd name="connsiteY25" fmla="*/ 478172 h 2516697"/>
              <a:gd name="connsiteX26" fmla="*/ 3179427 w 5863904"/>
              <a:gd name="connsiteY26" fmla="*/ 343948 h 2516697"/>
              <a:gd name="connsiteX27" fmla="*/ 3196205 w 5863904"/>
              <a:gd name="connsiteY27" fmla="*/ 293614 h 2516697"/>
              <a:gd name="connsiteX28" fmla="*/ 3204594 w 5863904"/>
              <a:gd name="connsiteY28" fmla="*/ 260058 h 2516697"/>
              <a:gd name="connsiteX29" fmla="*/ 3246539 w 5863904"/>
              <a:gd name="connsiteY29" fmla="*/ 234891 h 2516697"/>
              <a:gd name="connsiteX30" fmla="*/ 3271706 w 5863904"/>
              <a:gd name="connsiteY30" fmla="*/ 209724 h 2516697"/>
              <a:gd name="connsiteX31" fmla="*/ 3422708 w 5863904"/>
              <a:gd name="connsiteY31" fmla="*/ 167779 h 2516697"/>
              <a:gd name="connsiteX32" fmla="*/ 3506598 w 5863904"/>
              <a:gd name="connsiteY32" fmla="*/ 142612 h 2516697"/>
              <a:gd name="connsiteX33" fmla="*/ 3582099 w 5863904"/>
              <a:gd name="connsiteY33" fmla="*/ 125834 h 2516697"/>
              <a:gd name="connsiteX34" fmla="*/ 3632433 w 5863904"/>
              <a:gd name="connsiteY34" fmla="*/ 109056 h 2516697"/>
              <a:gd name="connsiteX35" fmla="*/ 3783434 w 5863904"/>
              <a:gd name="connsiteY35" fmla="*/ 92278 h 2516697"/>
              <a:gd name="connsiteX36" fmla="*/ 3892491 w 5863904"/>
              <a:gd name="connsiteY36" fmla="*/ 75500 h 2516697"/>
              <a:gd name="connsiteX37" fmla="*/ 4035104 w 5863904"/>
              <a:gd name="connsiteY37" fmla="*/ 58722 h 2516697"/>
              <a:gd name="connsiteX38" fmla="*/ 4093827 w 5863904"/>
              <a:gd name="connsiteY38" fmla="*/ 50333 h 2516697"/>
              <a:gd name="connsiteX39" fmla="*/ 4253218 w 5863904"/>
              <a:gd name="connsiteY39" fmla="*/ 41944 h 2516697"/>
              <a:gd name="connsiteX40" fmla="*/ 4756557 w 5863904"/>
              <a:gd name="connsiteY40" fmla="*/ 25166 h 2516697"/>
              <a:gd name="connsiteX41" fmla="*/ 4848836 w 5863904"/>
              <a:gd name="connsiteY41" fmla="*/ 16778 h 2516697"/>
              <a:gd name="connsiteX42" fmla="*/ 5863904 w 5863904"/>
              <a:gd name="connsiteY42" fmla="*/ 0 h 2516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5863904" h="2516697">
                <a:moveTo>
                  <a:pt x="0" y="2516697"/>
                </a:moveTo>
                <a:cubicBezTo>
                  <a:pt x="13981" y="2513901"/>
                  <a:pt x="27852" y="2510476"/>
                  <a:pt x="41944" y="2508308"/>
                </a:cubicBezTo>
                <a:cubicBezTo>
                  <a:pt x="94993" y="2500147"/>
                  <a:pt x="138913" y="2497534"/>
                  <a:pt x="192946" y="2491530"/>
                </a:cubicBezTo>
                <a:cubicBezTo>
                  <a:pt x="250913" y="2485089"/>
                  <a:pt x="301153" y="2475866"/>
                  <a:pt x="360726" y="2474752"/>
                </a:cubicBezTo>
                <a:lnTo>
                  <a:pt x="1157680" y="2466363"/>
                </a:lnTo>
                <a:lnTo>
                  <a:pt x="1333849" y="2457974"/>
                </a:lnTo>
                <a:cubicBezTo>
                  <a:pt x="1384194" y="2455392"/>
                  <a:pt x="1434449" y="2450593"/>
                  <a:pt x="1484851" y="2449585"/>
                </a:cubicBezTo>
                <a:lnTo>
                  <a:pt x="2172748" y="2441196"/>
                </a:lnTo>
                <a:cubicBezTo>
                  <a:pt x="2234267" y="2438400"/>
                  <a:pt x="2295891" y="2437356"/>
                  <a:pt x="2357306" y="2432807"/>
                </a:cubicBezTo>
                <a:cubicBezTo>
                  <a:pt x="2371526" y="2431754"/>
                  <a:pt x="2385068" y="2425885"/>
                  <a:pt x="2399251" y="2424418"/>
                </a:cubicBezTo>
                <a:cubicBezTo>
                  <a:pt x="2466238" y="2417488"/>
                  <a:pt x="2533919" y="2417164"/>
                  <a:pt x="2600587" y="2407640"/>
                </a:cubicBezTo>
                <a:cubicBezTo>
                  <a:pt x="2620161" y="2404844"/>
                  <a:pt x="2639921" y="2403129"/>
                  <a:pt x="2659310" y="2399251"/>
                </a:cubicBezTo>
                <a:cubicBezTo>
                  <a:pt x="2681921" y="2394729"/>
                  <a:pt x="2726422" y="2382473"/>
                  <a:pt x="2726422" y="2382473"/>
                </a:cubicBezTo>
                <a:cubicBezTo>
                  <a:pt x="2734811" y="2374084"/>
                  <a:pt x="2741718" y="2363887"/>
                  <a:pt x="2751589" y="2357306"/>
                </a:cubicBezTo>
                <a:cubicBezTo>
                  <a:pt x="2758946" y="2352401"/>
                  <a:pt x="2770503" y="2355170"/>
                  <a:pt x="2776755" y="2348917"/>
                </a:cubicBezTo>
                <a:cubicBezTo>
                  <a:pt x="2785598" y="2340074"/>
                  <a:pt x="2786596" y="2325766"/>
                  <a:pt x="2793533" y="2315361"/>
                </a:cubicBezTo>
                <a:cubicBezTo>
                  <a:pt x="2803465" y="2300463"/>
                  <a:pt x="2817157" y="2288314"/>
                  <a:pt x="2827089" y="2273416"/>
                </a:cubicBezTo>
                <a:cubicBezTo>
                  <a:pt x="2834026" y="2263011"/>
                  <a:pt x="2836598" y="2250036"/>
                  <a:pt x="2843867" y="2239860"/>
                </a:cubicBezTo>
                <a:cubicBezTo>
                  <a:pt x="2850763" y="2230206"/>
                  <a:pt x="2862453" y="2224564"/>
                  <a:pt x="2869034" y="2214693"/>
                </a:cubicBezTo>
                <a:cubicBezTo>
                  <a:pt x="2879439" y="2199085"/>
                  <a:pt x="2884057" y="2180138"/>
                  <a:pt x="2894201" y="2164359"/>
                </a:cubicBezTo>
                <a:cubicBezTo>
                  <a:pt x="2909322" y="2140837"/>
                  <a:pt x="2929295" y="2120693"/>
                  <a:pt x="2944535" y="2097247"/>
                </a:cubicBezTo>
                <a:cubicBezTo>
                  <a:pt x="2965707" y="2064675"/>
                  <a:pt x="2983794" y="2030199"/>
                  <a:pt x="3003258" y="1996579"/>
                </a:cubicBezTo>
                <a:cubicBezTo>
                  <a:pt x="3014554" y="1977068"/>
                  <a:pt x="3029685" y="1959244"/>
                  <a:pt x="3036814" y="1937856"/>
                </a:cubicBezTo>
                <a:cubicBezTo>
                  <a:pt x="3096166" y="1759801"/>
                  <a:pt x="3076743" y="1838881"/>
                  <a:pt x="3103926" y="1702965"/>
                </a:cubicBezTo>
                <a:cubicBezTo>
                  <a:pt x="3142781" y="1256137"/>
                  <a:pt x="3113653" y="1646820"/>
                  <a:pt x="3129093" y="805343"/>
                </a:cubicBezTo>
                <a:cubicBezTo>
                  <a:pt x="3129554" y="780192"/>
                  <a:pt x="3137824" y="539862"/>
                  <a:pt x="3145871" y="478172"/>
                </a:cubicBezTo>
                <a:cubicBezTo>
                  <a:pt x="3150159" y="445298"/>
                  <a:pt x="3168916" y="378108"/>
                  <a:pt x="3179427" y="343948"/>
                </a:cubicBezTo>
                <a:cubicBezTo>
                  <a:pt x="3184628" y="327045"/>
                  <a:pt x="3191123" y="310554"/>
                  <a:pt x="3196205" y="293614"/>
                </a:cubicBezTo>
                <a:cubicBezTo>
                  <a:pt x="3199518" y="282571"/>
                  <a:pt x="3197091" y="268812"/>
                  <a:pt x="3204594" y="260058"/>
                </a:cubicBezTo>
                <a:cubicBezTo>
                  <a:pt x="3215205" y="247678"/>
                  <a:pt x="3233495" y="244674"/>
                  <a:pt x="3246539" y="234891"/>
                </a:cubicBezTo>
                <a:cubicBezTo>
                  <a:pt x="3256030" y="227773"/>
                  <a:pt x="3260934" y="214696"/>
                  <a:pt x="3271706" y="209724"/>
                </a:cubicBezTo>
                <a:cubicBezTo>
                  <a:pt x="3302786" y="195379"/>
                  <a:pt x="3386429" y="177856"/>
                  <a:pt x="3422708" y="167779"/>
                </a:cubicBezTo>
                <a:cubicBezTo>
                  <a:pt x="3450837" y="159965"/>
                  <a:pt x="3478365" y="150042"/>
                  <a:pt x="3506598" y="142612"/>
                </a:cubicBezTo>
                <a:cubicBezTo>
                  <a:pt x="3531530" y="136051"/>
                  <a:pt x="3557189" y="132477"/>
                  <a:pt x="3582099" y="125834"/>
                </a:cubicBezTo>
                <a:cubicBezTo>
                  <a:pt x="3599187" y="121277"/>
                  <a:pt x="3615140" y="112762"/>
                  <a:pt x="3632433" y="109056"/>
                </a:cubicBezTo>
                <a:cubicBezTo>
                  <a:pt x="3657236" y="103741"/>
                  <a:pt x="3764612" y="94733"/>
                  <a:pt x="3783434" y="92278"/>
                </a:cubicBezTo>
                <a:cubicBezTo>
                  <a:pt x="3819905" y="87521"/>
                  <a:pt x="3856034" y="80361"/>
                  <a:pt x="3892491" y="75500"/>
                </a:cubicBezTo>
                <a:cubicBezTo>
                  <a:pt x="3939937" y="69174"/>
                  <a:pt x="3987608" y="64659"/>
                  <a:pt x="4035104" y="58722"/>
                </a:cubicBezTo>
                <a:cubicBezTo>
                  <a:pt x="4054724" y="56269"/>
                  <a:pt x="4074112" y="51850"/>
                  <a:pt x="4093827" y="50333"/>
                </a:cubicBezTo>
                <a:cubicBezTo>
                  <a:pt x="4146874" y="46252"/>
                  <a:pt x="4200077" y="44536"/>
                  <a:pt x="4253218" y="41944"/>
                </a:cubicBezTo>
                <a:cubicBezTo>
                  <a:pt x="4500918" y="29861"/>
                  <a:pt x="4450515" y="33220"/>
                  <a:pt x="4756557" y="25166"/>
                </a:cubicBezTo>
                <a:cubicBezTo>
                  <a:pt x="4787317" y="22370"/>
                  <a:pt x="4817953" y="17272"/>
                  <a:pt x="4848836" y="16778"/>
                </a:cubicBezTo>
                <a:cubicBezTo>
                  <a:pt x="5880563" y="271"/>
                  <a:pt x="5486142" y="53966"/>
                  <a:pt x="5863904" y="0"/>
                </a:cubicBez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86108B-E7B1-4A6D-B0E3-B79B7BF92B9D}"/>
              </a:ext>
            </a:extLst>
          </p:cNvPr>
          <p:cNvSpPr txBox="1"/>
          <p:nvPr/>
        </p:nvSpPr>
        <p:spPr>
          <a:xfrm>
            <a:off x="838055" y="5900137"/>
            <a:ext cx="12234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PH" altLang="ja-JP"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Feature (X)</a:t>
            </a:r>
            <a:endParaRPr kumimoji="1" lang="ja-JP" altLang="en-US" sz="16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2D850D3-D89B-4719-83AB-6D7C0B2544C5}"/>
              </a:ext>
            </a:extLst>
          </p:cNvPr>
          <p:cNvSpPr txBox="1"/>
          <p:nvPr/>
        </p:nvSpPr>
        <p:spPr>
          <a:xfrm>
            <a:off x="3132922" y="5900137"/>
            <a:ext cx="9829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PH" altLang="ja-JP"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Label (y)</a:t>
            </a:r>
            <a:endParaRPr kumimoji="1" lang="ja-JP" altLang="en-US" sz="16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953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lowchart: Process 7">
            <a:extLst>
              <a:ext uri="{FF2B5EF4-FFF2-40B4-BE49-F238E27FC236}">
                <a16:creationId xmlns:a16="http://schemas.microsoft.com/office/drawing/2014/main" id="{44240D54-B4B5-4E82-82FC-4B7C207E59B9}"/>
              </a:ext>
            </a:extLst>
          </p:cNvPr>
          <p:cNvSpPr/>
          <p:nvPr/>
        </p:nvSpPr>
        <p:spPr>
          <a:xfrm>
            <a:off x="4430056" y="2601893"/>
            <a:ext cx="2877424" cy="1654214"/>
          </a:xfrm>
          <a:prstGeom prst="flowChartProcess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B5D2045-EAE0-4AA2-830A-29FE0BCBD802}"/>
              </a:ext>
            </a:extLst>
          </p:cNvPr>
          <p:cNvSpPr txBox="1"/>
          <p:nvPr/>
        </p:nvSpPr>
        <p:spPr>
          <a:xfrm>
            <a:off x="5176110" y="3013502"/>
            <a:ext cx="138531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PH" altLang="ja-JP"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Machine</a:t>
            </a:r>
          </a:p>
          <a:p>
            <a:pPr algn="ctr"/>
            <a:r>
              <a:rPr kumimoji="1" lang="en-PH" altLang="ja-JP"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Learning</a:t>
            </a:r>
            <a:endParaRPr kumimoji="1" lang="ja-JP" altLang="en-US" sz="24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BD8D8E6B-DC06-4616-B609-1AAFD9CBECA2}"/>
              </a:ext>
            </a:extLst>
          </p:cNvPr>
          <p:cNvSpPr/>
          <p:nvPr/>
        </p:nvSpPr>
        <p:spPr>
          <a:xfrm>
            <a:off x="7636033" y="3186684"/>
            <a:ext cx="978408" cy="484632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2335D12-853B-410F-9D12-EE399AAB3AEA}"/>
              </a:ext>
            </a:extLst>
          </p:cNvPr>
          <p:cNvSpPr txBox="1"/>
          <p:nvPr/>
        </p:nvSpPr>
        <p:spPr>
          <a:xfrm>
            <a:off x="8689942" y="3047105"/>
            <a:ext cx="31404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PH" altLang="ja-JP" sz="2400">
                <a:latin typeface="Arial" panose="020B0604020202020204" pitchFamily="34" charset="0"/>
                <a:cs typeface="Arial" panose="020B0604020202020204" pitchFamily="34" charset="0"/>
              </a:rPr>
              <a:t>Classification Model </a:t>
            </a:r>
          </a:p>
          <a:p>
            <a:r>
              <a:rPr lang="en-PH" altLang="ja-JP" sz="2400">
                <a:latin typeface="Arial" panose="020B0604020202020204" pitchFamily="34" charset="0"/>
                <a:cs typeface="Arial" panose="020B0604020202020204" pitchFamily="34" charset="0"/>
              </a:rPr>
              <a:t>(Logistic Regression)</a:t>
            </a:r>
            <a:endParaRPr kumimoji="1" lang="ja-JP" alt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BA928BA-C01C-4D73-99F2-15B2A1F6A2D5}"/>
              </a:ext>
            </a:extLst>
          </p:cNvPr>
          <p:cNvSpPr txBox="1"/>
          <p:nvPr/>
        </p:nvSpPr>
        <p:spPr>
          <a:xfrm>
            <a:off x="733731" y="2767406"/>
            <a:ext cx="23982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PH" altLang="ja-JP" sz="2400">
                <a:latin typeface="Arial" panose="020B0604020202020204" pitchFamily="34" charset="0"/>
                <a:cs typeface="Arial" panose="020B0604020202020204" pitchFamily="34" charset="0"/>
              </a:rPr>
              <a:t>Tumor Diameter</a:t>
            </a:r>
            <a:endParaRPr kumimoji="1" lang="ja-JP" alt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A1CE16E-B756-41CB-8C5F-2D4DCE8B15F0}"/>
              </a:ext>
            </a:extLst>
          </p:cNvPr>
          <p:cNvSpPr txBox="1"/>
          <p:nvPr/>
        </p:nvSpPr>
        <p:spPr>
          <a:xfrm>
            <a:off x="361642" y="3584896"/>
            <a:ext cx="27703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altLang="ja-JP" sz="2400">
                <a:latin typeface="Arial" panose="020B0604020202020204" pitchFamily="34" charset="0"/>
                <a:cs typeface="Arial" panose="020B0604020202020204" pitchFamily="34" charset="0"/>
              </a:rPr>
              <a:t>Maglinant? (1 or 0)</a:t>
            </a:r>
            <a:endParaRPr kumimoji="1" lang="ja-JP" alt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4A5432CE-7228-4975-804A-1E89ADB13EE2}"/>
              </a:ext>
            </a:extLst>
          </p:cNvPr>
          <p:cNvSpPr/>
          <p:nvPr/>
        </p:nvSpPr>
        <p:spPr>
          <a:xfrm>
            <a:off x="3131952" y="2767406"/>
            <a:ext cx="978408" cy="484632"/>
          </a:xfrm>
          <a:prstGeom prst="right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0E83E206-97E4-4F0B-84AA-089B1EE5EA24}"/>
              </a:ext>
            </a:extLst>
          </p:cNvPr>
          <p:cNvSpPr/>
          <p:nvPr/>
        </p:nvSpPr>
        <p:spPr>
          <a:xfrm>
            <a:off x="3134080" y="3573413"/>
            <a:ext cx="978408" cy="484632"/>
          </a:xfrm>
          <a:prstGeom prst="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289425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95F9AA7-4140-4272-AFF9-4388E189D03C}"/>
              </a:ext>
            </a:extLst>
          </p:cNvPr>
          <p:cNvSpPr txBox="1"/>
          <p:nvPr/>
        </p:nvSpPr>
        <p:spPr>
          <a:xfrm>
            <a:off x="478714" y="2655779"/>
            <a:ext cx="266162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altLang="ja-JP" sz="2000">
                <a:latin typeface="Arial" panose="020B0604020202020204" pitchFamily="34" charset="0"/>
                <a:cs typeface="Arial" panose="020B0604020202020204" pitchFamily="34" charset="0"/>
              </a:rPr>
              <a:t>Input Tumor Diameter</a:t>
            </a:r>
          </a:p>
          <a:p>
            <a:r>
              <a:rPr lang="en-PH" altLang="ja-JP" sz="2000">
                <a:latin typeface="Arial" panose="020B0604020202020204" pitchFamily="34" charset="0"/>
                <a:cs typeface="Arial" panose="020B0604020202020204" pitchFamily="34" charset="0"/>
              </a:rPr>
              <a:t>(6 cm)</a:t>
            </a:r>
            <a:endParaRPr kumimoji="1" lang="ja-JP" alt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32A127-2773-41BA-804F-E5521F3A18A4}"/>
              </a:ext>
            </a:extLst>
          </p:cNvPr>
          <p:cNvSpPr txBox="1"/>
          <p:nvPr/>
        </p:nvSpPr>
        <p:spPr>
          <a:xfrm>
            <a:off x="1357673" y="3584896"/>
            <a:ext cx="17826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altLang="ja-JP" sz="2400">
                <a:latin typeface="Arial" panose="020B0604020202020204" pitchFamily="34" charset="0"/>
                <a:cs typeface="Arial" panose="020B0604020202020204" pitchFamily="34" charset="0"/>
              </a:rPr>
              <a:t>Trained CM</a:t>
            </a:r>
            <a:endParaRPr kumimoji="1" lang="ja-JP" alt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A99DE9-7B59-47F4-AD79-3F52C9685C04}"/>
              </a:ext>
            </a:extLst>
          </p:cNvPr>
          <p:cNvSpPr txBox="1"/>
          <p:nvPr/>
        </p:nvSpPr>
        <p:spPr>
          <a:xfrm>
            <a:off x="8668655" y="3228944"/>
            <a:ext cx="341792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altLang="ja-JP" sz="2000">
                <a:latin typeface="Arial" panose="020B0604020202020204" pitchFamily="34" charset="0"/>
                <a:cs typeface="Arial" panose="020B0604020202020204" pitchFamily="34" charset="0"/>
              </a:rPr>
              <a:t>Output Classification</a:t>
            </a:r>
            <a:r>
              <a:rPr lang="ja-JP" altLang="en-US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PH" altLang="ja-JP" sz="2000">
                <a:latin typeface="Arial" panose="020B0604020202020204" pitchFamily="34" charset="0"/>
                <a:cs typeface="Arial" panose="020B0604020202020204" pitchFamily="34" charset="0"/>
              </a:rPr>
              <a:t>(0.997)</a:t>
            </a:r>
          </a:p>
        </p:txBody>
      </p:sp>
      <p:sp>
        <p:nvSpPr>
          <p:cNvPr id="8" name="Flowchart: Process 7">
            <a:extLst>
              <a:ext uri="{FF2B5EF4-FFF2-40B4-BE49-F238E27FC236}">
                <a16:creationId xmlns:a16="http://schemas.microsoft.com/office/drawing/2014/main" id="{44240D54-B4B5-4E82-82FC-4B7C207E59B9}"/>
              </a:ext>
            </a:extLst>
          </p:cNvPr>
          <p:cNvSpPr/>
          <p:nvPr/>
        </p:nvSpPr>
        <p:spPr>
          <a:xfrm>
            <a:off x="4397229" y="2601893"/>
            <a:ext cx="2877424" cy="1654214"/>
          </a:xfrm>
          <a:prstGeom prst="flowChartProcess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B5D2045-EAE0-4AA2-830A-29FE0BCBD802}"/>
              </a:ext>
            </a:extLst>
          </p:cNvPr>
          <p:cNvSpPr txBox="1"/>
          <p:nvPr/>
        </p:nvSpPr>
        <p:spPr>
          <a:xfrm>
            <a:off x="4989399" y="2828835"/>
            <a:ext cx="169309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PH" altLang="ja-JP"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Machine</a:t>
            </a:r>
          </a:p>
          <a:p>
            <a:pPr algn="ctr"/>
            <a:r>
              <a:rPr kumimoji="1" lang="en-PH" altLang="ja-JP"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Learning </a:t>
            </a:r>
          </a:p>
          <a:p>
            <a:pPr algn="ctr"/>
            <a:r>
              <a:rPr kumimoji="1" lang="en-PH" altLang="ja-JP"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Application</a:t>
            </a:r>
            <a:endParaRPr kumimoji="1" lang="ja-JP" altLang="en-US" sz="24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8378DC4B-9F17-4973-8F19-863A879B4BE2}"/>
              </a:ext>
            </a:extLst>
          </p:cNvPr>
          <p:cNvSpPr/>
          <p:nvPr/>
        </p:nvSpPr>
        <p:spPr>
          <a:xfrm>
            <a:off x="3140340" y="2767406"/>
            <a:ext cx="978408" cy="484632"/>
          </a:xfrm>
          <a:prstGeom prst="right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A1CAA98F-5387-42EF-93FF-E8ED00317115}"/>
              </a:ext>
            </a:extLst>
          </p:cNvPr>
          <p:cNvSpPr/>
          <p:nvPr/>
        </p:nvSpPr>
        <p:spPr>
          <a:xfrm>
            <a:off x="3142468" y="3573413"/>
            <a:ext cx="978408" cy="484632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BD8D8E6B-DC06-4616-B609-1AAFD9CBECA2}"/>
              </a:ext>
            </a:extLst>
          </p:cNvPr>
          <p:cNvSpPr/>
          <p:nvPr/>
        </p:nvSpPr>
        <p:spPr>
          <a:xfrm>
            <a:off x="7518586" y="3186684"/>
            <a:ext cx="978408" cy="484632"/>
          </a:xfrm>
          <a:prstGeom prst="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650785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Support Vector Machine — Introduction to Machine Learning Algorithms | by  Rohith Gandhi | Towards Data Science">
            <a:extLst>
              <a:ext uri="{FF2B5EF4-FFF2-40B4-BE49-F238E27FC236}">
                <a16:creationId xmlns:a16="http://schemas.microsoft.com/office/drawing/2014/main" id="{CA1CF678-E79D-4767-8853-3FCC1957A6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345" y="1503655"/>
            <a:ext cx="10645629" cy="45049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6139D78-2E2C-4D4C-AF01-0F3B63CD9BEF}"/>
              </a:ext>
            </a:extLst>
          </p:cNvPr>
          <p:cNvSpPr txBox="1"/>
          <p:nvPr/>
        </p:nvSpPr>
        <p:spPr>
          <a:xfrm>
            <a:off x="3268164" y="697816"/>
            <a:ext cx="56557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altLang="ja-JP" sz="2400" b="1">
                <a:latin typeface="Arial" panose="020B0604020202020204" pitchFamily="34" charset="0"/>
                <a:cs typeface="Arial" panose="020B0604020202020204" pitchFamily="34" charset="0"/>
              </a:rPr>
              <a:t>Second Order Classification Example</a:t>
            </a:r>
          </a:p>
        </p:txBody>
      </p:sp>
    </p:spTree>
    <p:extLst>
      <p:ext uri="{BB962C8B-B14F-4D97-AF65-F5344CB8AC3E}">
        <p14:creationId xmlns:p14="http://schemas.microsoft.com/office/powerpoint/2010/main" val="32418964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6C1E1279-781F-4AAA-A2E8-B1D08549A151}"/>
              </a:ext>
            </a:extLst>
          </p:cNvPr>
          <p:cNvSpPr txBox="1"/>
          <p:nvPr/>
        </p:nvSpPr>
        <p:spPr>
          <a:xfrm>
            <a:off x="1628679" y="2705725"/>
            <a:ext cx="718498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PH" altLang="ja-JP" sz="4400">
                <a:latin typeface="Arial" panose="020B0604020202020204" pitchFamily="34" charset="0"/>
                <a:cs typeface="Arial" panose="020B0604020202020204" pitchFamily="34" charset="0"/>
              </a:rPr>
              <a:t>Part III.</a:t>
            </a:r>
          </a:p>
          <a:p>
            <a:r>
              <a:rPr kumimoji="1" lang="en-PH" altLang="ja-JP" sz="4400">
                <a:latin typeface="Arial" panose="020B0604020202020204" pitchFamily="34" charset="0"/>
                <a:cs typeface="Arial" panose="020B0604020202020204" pitchFamily="34" charset="0"/>
              </a:rPr>
              <a:t>Machine Learning in P</a:t>
            </a:r>
            <a:r>
              <a:rPr lang="en-PH" altLang="ja-JP" sz="4400">
                <a:latin typeface="Arial" panose="020B0604020202020204" pitchFamily="34" charset="0"/>
                <a:cs typeface="Arial" panose="020B0604020202020204" pitchFamily="34" charset="0"/>
              </a:rPr>
              <a:t>ython</a:t>
            </a:r>
            <a:endParaRPr kumimoji="1" lang="ja-JP" altLang="en-US" sz="4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66983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6C1E1279-781F-4AAA-A2E8-B1D08549A151}"/>
              </a:ext>
            </a:extLst>
          </p:cNvPr>
          <p:cNvSpPr txBox="1"/>
          <p:nvPr/>
        </p:nvSpPr>
        <p:spPr>
          <a:xfrm>
            <a:off x="1628679" y="2705725"/>
            <a:ext cx="758893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PH" altLang="ja-JP" sz="4400">
                <a:latin typeface="Arial" panose="020B0604020202020204" pitchFamily="34" charset="0"/>
                <a:cs typeface="Arial" panose="020B0604020202020204" pitchFamily="34" charset="0"/>
              </a:rPr>
              <a:t>Part IV.</a:t>
            </a:r>
            <a:endParaRPr lang="en-PH" altLang="ja-JP" sz="44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PH" altLang="ja-JP" sz="4400">
                <a:latin typeface="Arial" panose="020B0604020202020204" pitchFamily="34" charset="0"/>
                <a:cs typeface="Arial" panose="020B0604020202020204" pitchFamily="34" charset="0"/>
              </a:rPr>
              <a:t>How Machine Learning works</a:t>
            </a:r>
          </a:p>
        </p:txBody>
      </p:sp>
    </p:spTree>
    <p:extLst>
      <p:ext uri="{BB962C8B-B14F-4D97-AF65-F5344CB8AC3E}">
        <p14:creationId xmlns:p14="http://schemas.microsoft.com/office/powerpoint/2010/main" val="6856616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3B1040C-6391-4337-A423-BAB48B277C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558"/>
          <a:stretch/>
        </p:blipFill>
        <p:spPr>
          <a:xfrm>
            <a:off x="0" y="1350628"/>
            <a:ext cx="12192000" cy="550737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9C4A023-4F78-4027-9C9F-B82D89960DD3}"/>
              </a:ext>
            </a:extLst>
          </p:cNvPr>
          <p:cNvSpPr txBox="1"/>
          <p:nvPr/>
        </p:nvSpPr>
        <p:spPr>
          <a:xfrm>
            <a:off x="3336270" y="489358"/>
            <a:ext cx="51363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PH" altLang="ja-JP" sz="240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coursera.org/learn/machine-learning</a:t>
            </a:r>
            <a:endParaRPr kumimoji="1" lang="ja-JP" altLang="en-US" sz="240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88299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95F9AA7-4140-4272-AFF9-4388E189D03C}"/>
              </a:ext>
            </a:extLst>
          </p:cNvPr>
          <p:cNvSpPr txBox="1"/>
          <p:nvPr/>
        </p:nvSpPr>
        <p:spPr>
          <a:xfrm>
            <a:off x="1208367" y="3002297"/>
            <a:ext cx="19976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altLang="ja-JP" sz="2400">
                <a:latin typeface="Arial" panose="020B0604020202020204" pitchFamily="34" charset="0"/>
                <a:cs typeface="Arial" panose="020B0604020202020204" pitchFamily="34" charset="0"/>
              </a:rPr>
              <a:t>Button Inputs</a:t>
            </a:r>
            <a:endParaRPr kumimoji="1" lang="ja-JP" alt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32A127-2773-41BA-804F-E5521F3A18A4}"/>
              </a:ext>
            </a:extLst>
          </p:cNvPr>
          <p:cNvSpPr txBox="1"/>
          <p:nvPr/>
        </p:nvSpPr>
        <p:spPr>
          <a:xfrm>
            <a:off x="983947" y="3819787"/>
            <a:ext cx="222208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altLang="ja-JP" sz="2400">
                <a:latin typeface="Arial" panose="020B0604020202020204" pitchFamily="34" charset="0"/>
                <a:cs typeface="Arial" panose="020B0604020202020204" pitchFamily="34" charset="0"/>
              </a:rPr>
              <a:t>Find and move</a:t>
            </a:r>
          </a:p>
          <a:p>
            <a:r>
              <a:rPr kumimoji="1" lang="en-PH" altLang="ja-JP" sz="2400">
                <a:latin typeface="Arial" panose="020B0604020202020204" pitchFamily="34" charset="0"/>
                <a:cs typeface="Arial" panose="020B0604020202020204" pitchFamily="34" charset="0"/>
              </a:rPr>
              <a:t>to desired floor</a:t>
            </a:r>
            <a:endParaRPr kumimoji="1" lang="ja-JP" alt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A99DE9-7B59-47F4-AD79-3F52C9685C04}"/>
              </a:ext>
            </a:extLst>
          </p:cNvPr>
          <p:cNvSpPr txBox="1"/>
          <p:nvPr/>
        </p:nvSpPr>
        <p:spPr>
          <a:xfrm>
            <a:off x="8851317" y="3402700"/>
            <a:ext cx="230704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altLang="ja-JP" sz="2400">
                <a:latin typeface="Arial" panose="020B0604020202020204" pitchFamily="34" charset="0"/>
                <a:cs typeface="Arial" panose="020B0604020202020204" pitchFamily="34" charset="0"/>
              </a:rPr>
              <a:t>Elevator</a:t>
            </a:r>
            <a:r>
              <a:rPr lang="ja-JP" altLang="en-US" sz="24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PH" altLang="ja-JP" sz="2400">
                <a:latin typeface="Arial" panose="020B0604020202020204" pitchFamily="34" charset="0"/>
                <a:cs typeface="Arial" panose="020B0604020202020204" pitchFamily="34" charset="0"/>
              </a:rPr>
              <a:t>moves</a:t>
            </a:r>
          </a:p>
          <a:p>
            <a:r>
              <a:rPr lang="en-PH" altLang="ja-JP" sz="2400">
                <a:latin typeface="Arial" panose="020B0604020202020204" pitchFamily="34" charset="0"/>
                <a:cs typeface="Arial" panose="020B0604020202020204" pitchFamily="34" charset="0"/>
              </a:rPr>
              <a:t>to desired floor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8378DC4B-9F17-4973-8F19-863A879B4BE2}"/>
              </a:ext>
            </a:extLst>
          </p:cNvPr>
          <p:cNvSpPr/>
          <p:nvPr/>
        </p:nvSpPr>
        <p:spPr>
          <a:xfrm>
            <a:off x="3400399" y="3002297"/>
            <a:ext cx="978408" cy="484632"/>
          </a:xfrm>
          <a:prstGeom prst="right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A1CAA98F-5387-42EF-93FF-E8ED00317115}"/>
              </a:ext>
            </a:extLst>
          </p:cNvPr>
          <p:cNvSpPr/>
          <p:nvPr/>
        </p:nvSpPr>
        <p:spPr>
          <a:xfrm>
            <a:off x="3402527" y="3808304"/>
            <a:ext cx="978408" cy="484632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BD8D8E6B-DC06-4616-B609-1AAFD9CBECA2}"/>
              </a:ext>
            </a:extLst>
          </p:cNvPr>
          <p:cNvSpPr/>
          <p:nvPr/>
        </p:nvSpPr>
        <p:spPr>
          <a:xfrm>
            <a:off x="7778645" y="3421575"/>
            <a:ext cx="978408" cy="484632"/>
          </a:xfrm>
          <a:prstGeom prst="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026" name="Picture 2" descr="Why Riding An Elevator Is Like Changing Gravity : 13.7: Cosmos And Culture  : NPR">
            <a:extLst>
              <a:ext uri="{FF2B5EF4-FFF2-40B4-BE49-F238E27FC236}">
                <a16:creationId xmlns:a16="http://schemas.microsoft.com/office/drawing/2014/main" id="{A1867AC2-6C61-4B48-AB7E-CAB02F848B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02" t="6294" r="33229" b="2697"/>
          <a:stretch/>
        </p:blipFill>
        <p:spPr bwMode="auto">
          <a:xfrm>
            <a:off x="4645574" y="1140902"/>
            <a:ext cx="2900853" cy="5201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D48B488-3A64-4958-B150-09DFB68B9505}"/>
              </a:ext>
            </a:extLst>
          </p:cNvPr>
          <p:cNvSpPr txBox="1"/>
          <p:nvPr/>
        </p:nvSpPr>
        <p:spPr>
          <a:xfrm>
            <a:off x="4633196" y="364651"/>
            <a:ext cx="29256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PH" altLang="ja-JP" sz="2400" b="1">
                <a:latin typeface="Arial" panose="020B0604020202020204" pitchFamily="34" charset="0"/>
                <a:cs typeface="Arial" panose="020B0604020202020204" pitchFamily="34" charset="0"/>
              </a:rPr>
              <a:t>Elevator Algorithm</a:t>
            </a:r>
            <a:endParaRPr kumimoji="1" lang="ja-JP" altLang="en-US" sz="24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82769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95F9AA7-4140-4272-AFF9-4388E189D03C}"/>
              </a:ext>
            </a:extLst>
          </p:cNvPr>
          <p:cNvSpPr txBox="1"/>
          <p:nvPr/>
        </p:nvSpPr>
        <p:spPr>
          <a:xfrm>
            <a:off x="429507" y="3002297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altLang="ja-JP">
                <a:latin typeface="Arial" panose="020B0604020202020204" pitchFamily="34" charset="0"/>
                <a:cs typeface="Arial" panose="020B0604020202020204" pitchFamily="34" charset="0"/>
              </a:rPr>
              <a:t>Dog Photo</a:t>
            </a:r>
            <a:endParaRPr kumimoji="1" lang="ja-JP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32A127-2773-41BA-804F-E5521F3A18A4}"/>
              </a:ext>
            </a:extLst>
          </p:cNvPr>
          <p:cNvSpPr txBox="1"/>
          <p:nvPr/>
        </p:nvSpPr>
        <p:spPr>
          <a:xfrm>
            <a:off x="429507" y="3819787"/>
            <a:ext cx="203132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altLang="ja-JP">
                <a:latin typeface="Arial" panose="020B0604020202020204" pitchFamily="34" charset="0"/>
                <a:cs typeface="Arial" panose="020B0604020202020204" pitchFamily="34" charset="0"/>
              </a:rPr>
              <a:t>Find and isolates</a:t>
            </a:r>
          </a:p>
          <a:p>
            <a:r>
              <a:rPr kumimoji="1" lang="en-PH" altLang="ja-JP">
                <a:latin typeface="Arial" panose="020B0604020202020204" pitchFamily="34" charset="0"/>
                <a:cs typeface="Arial" panose="020B0604020202020204" pitchFamily="34" charset="0"/>
              </a:rPr>
              <a:t>features unique </a:t>
            </a:r>
            <a:r>
              <a:rPr lang="en-PH" altLang="ja-JP"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</a:p>
          <a:p>
            <a:r>
              <a:rPr kumimoji="1" lang="en-PH" altLang="ja-JP">
                <a:latin typeface="Arial" panose="020B0604020202020204" pitchFamily="34" charset="0"/>
                <a:cs typeface="Arial" panose="020B0604020202020204" pitchFamily="34" charset="0"/>
              </a:rPr>
              <a:t>a dog</a:t>
            </a:r>
            <a:endParaRPr kumimoji="1" lang="ja-JP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A99DE9-7B59-47F4-AD79-3F52C9685C04}"/>
              </a:ext>
            </a:extLst>
          </p:cNvPr>
          <p:cNvSpPr txBox="1"/>
          <p:nvPr/>
        </p:nvSpPr>
        <p:spPr>
          <a:xfrm>
            <a:off x="10161794" y="3402700"/>
            <a:ext cx="17251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altLang="ja-JP" sz="2400">
                <a:latin typeface="Arial" panose="020B0604020202020204" pitchFamily="34" charset="0"/>
                <a:cs typeface="Arial" panose="020B0604020202020204" pitchFamily="34" charset="0"/>
              </a:rPr>
              <a:t>Dog? (Y/N)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8378DC4B-9F17-4973-8F19-863A879B4BE2}"/>
              </a:ext>
            </a:extLst>
          </p:cNvPr>
          <p:cNvSpPr/>
          <p:nvPr/>
        </p:nvSpPr>
        <p:spPr>
          <a:xfrm>
            <a:off x="2603444" y="3002297"/>
            <a:ext cx="978408" cy="484632"/>
          </a:xfrm>
          <a:prstGeom prst="right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A1CAA98F-5387-42EF-93FF-E8ED00317115}"/>
              </a:ext>
            </a:extLst>
          </p:cNvPr>
          <p:cNvSpPr/>
          <p:nvPr/>
        </p:nvSpPr>
        <p:spPr>
          <a:xfrm>
            <a:off x="2605572" y="3808304"/>
            <a:ext cx="978408" cy="484632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BD8D8E6B-DC06-4616-B609-1AAFD9CBECA2}"/>
              </a:ext>
            </a:extLst>
          </p:cNvPr>
          <p:cNvSpPr/>
          <p:nvPr/>
        </p:nvSpPr>
        <p:spPr>
          <a:xfrm>
            <a:off x="9089122" y="3421575"/>
            <a:ext cx="978408" cy="484632"/>
          </a:xfrm>
          <a:prstGeom prst="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D48B488-3A64-4958-B150-09DFB68B9505}"/>
              </a:ext>
            </a:extLst>
          </p:cNvPr>
          <p:cNvSpPr txBox="1"/>
          <p:nvPr/>
        </p:nvSpPr>
        <p:spPr>
          <a:xfrm>
            <a:off x="5037058" y="364651"/>
            <a:ext cx="21178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PH" altLang="ja-JP" sz="2400" b="1">
                <a:latin typeface="Arial" panose="020B0604020202020204" pitchFamily="34" charset="0"/>
                <a:cs typeface="Arial" panose="020B0604020202020204" pitchFamily="34" charset="0"/>
              </a:rPr>
              <a:t>Dog Detector</a:t>
            </a:r>
            <a:endParaRPr kumimoji="1" lang="ja-JP" altLang="en-US" sz="24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50" name="Picture 2" descr="The Science-Backed Benefits of Being a Dog Owner">
            <a:extLst>
              <a:ext uri="{FF2B5EF4-FFF2-40B4-BE49-F238E27FC236}">
                <a16:creationId xmlns:a16="http://schemas.microsoft.com/office/drawing/2014/main" id="{337692DA-5D50-4C40-8363-7AAF4DC6A0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5188" y="2002553"/>
            <a:ext cx="5115248" cy="3410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80580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629A797-CA42-4287-9CB6-5E1487F4A3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2016"/>
            <a:ext cx="12192000" cy="5936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9445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95F9AA7-4140-4272-AFF9-4388E189D03C}"/>
              </a:ext>
            </a:extLst>
          </p:cNvPr>
          <p:cNvSpPr txBox="1"/>
          <p:nvPr/>
        </p:nvSpPr>
        <p:spPr>
          <a:xfrm>
            <a:off x="1341418" y="2767406"/>
            <a:ext cx="19992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altLang="ja-JP" sz="2400">
                <a:latin typeface="Arial" panose="020B0604020202020204" pitchFamily="34" charset="0"/>
                <a:cs typeface="Arial" panose="020B0604020202020204" pitchFamily="34" charset="0"/>
              </a:rPr>
              <a:t>Sample Input</a:t>
            </a:r>
            <a:endParaRPr kumimoji="1" lang="ja-JP" alt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32A127-2773-41BA-804F-E5521F3A18A4}"/>
              </a:ext>
            </a:extLst>
          </p:cNvPr>
          <p:cNvSpPr txBox="1"/>
          <p:nvPr/>
        </p:nvSpPr>
        <p:spPr>
          <a:xfrm>
            <a:off x="2232687" y="3584896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altLang="ja-JP" sz="2400">
                <a:latin typeface="Arial" panose="020B0604020202020204" pitchFamily="34" charset="0"/>
                <a:cs typeface="Arial" panose="020B0604020202020204" pitchFamily="34" charset="0"/>
              </a:rPr>
              <a:t>Output</a:t>
            </a:r>
            <a:endParaRPr kumimoji="1" lang="ja-JP" alt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A99DE9-7B59-47F4-AD79-3F52C9685C04}"/>
              </a:ext>
            </a:extLst>
          </p:cNvPr>
          <p:cNvSpPr txBox="1"/>
          <p:nvPr/>
        </p:nvSpPr>
        <p:spPr>
          <a:xfrm>
            <a:off x="8851317" y="3167809"/>
            <a:ext cx="9733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altLang="ja-JP" sz="2400">
                <a:latin typeface="Arial" panose="020B0604020202020204" pitchFamily="34" charset="0"/>
                <a:cs typeface="Arial" panose="020B0604020202020204" pitchFamily="34" charset="0"/>
              </a:rPr>
              <a:t>Rules</a:t>
            </a:r>
            <a:endParaRPr kumimoji="1" lang="ja-JP" alt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Flowchart: Process 7">
            <a:extLst>
              <a:ext uri="{FF2B5EF4-FFF2-40B4-BE49-F238E27FC236}">
                <a16:creationId xmlns:a16="http://schemas.microsoft.com/office/drawing/2014/main" id="{44240D54-B4B5-4E82-82FC-4B7C207E59B9}"/>
              </a:ext>
            </a:extLst>
          </p:cNvPr>
          <p:cNvSpPr/>
          <p:nvPr/>
        </p:nvSpPr>
        <p:spPr>
          <a:xfrm>
            <a:off x="4657288" y="2601893"/>
            <a:ext cx="2877424" cy="1654214"/>
          </a:xfrm>
          <a:prstGeom prst="flowChartProcess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B5D2045-EAE0-4AA2-830A-29FE0BCBD802}"/>
              </a:ext>
            </a:extLst>
          </p:cNvPr>
          <p:cNvSpPr txBox="1"/>
          <p:nvPr/>
        </p:nvSpPr>
        <p:spPr>
          <a:xfrm>
            <a:off x="5403343" y="3013502"/>
            <a:ext cx="138531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PH" altLang="ja-JP"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Machine</a:t>
            </a:r>
          </a:p>
          <a:p>
            <a:pPr algn="ctr"/>
            <a:r>
              <a:rPr kumimoji="1" lang="en-PH" altLang="ja-JP"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Learning</a:t>
            </a:r>
            <a:endParaRPr kumimoji="1" lang="ja-JP" altLang="en-US" sz="24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8378DC4B-9F17-4973-8F19-863A879B4BE2}"/>
              </a:ext>
            </a:extLst>
          </p:cNvPr>
          <p:cNvSpPr/>
          <p:nvPr/>
        </p:nvSpPr>
        <p:spPr>
          <a:xfrm>
            <a:off x="3400399" y="2767406"/>
            <a:ext cx="978408" cy="484632"/>
          </a:xfrm>
          <a:prstGeom prst="right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A1CAA98F-5387-42EF-93FF-E8ED00317115}"/>
              </a:ext>
            </a:extLst>
          </p:cNvPr>
          <p:cNvSpPr/>
          <p:nvPr/>
        </p:nvSpPr>
        <p:spPr>
          <a:xfrm>
            <a:off x="3402527" y="3573413"/>
            <a:ext cx="978408" cy="484632"/>
          </a:xfrm>
          <a:prstGeom prst="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BD8D8E6B-DC06-4616-B609-1AAFD9CBECA2}"/>
              </a:ext>
            </a:extLst>
          </p:cNvPr>
          <p:cNvSpPr/>
          <p:nvPr/>
        </p:nvSpPr>
        <p:spPr>
          <a:xfrm>
            <a:off x="7778645" y="3186684"/>
            <a:ext cx="978408" cy="484632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240013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432A127-2773-41BA-804F-E5521F3A18A4}"/>
              </a:ext>
            </a:extLst>
          </p:cNvPr>
          <p:cNvSpPr txBox="1"/>
          <p:nvPr/>
        </p:nvSpPr>
        <p:spPr>
          <a:xfrm>
            <a:off x="546498" y="2876295"/>
            <a:ext cx="24048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altLang="ja-JP" sz="2400">
                <a:latin typeface="Arial" panose="020B0604020202020204" pitchFamily="34" charset="0"/>
                <a:cs typeface="Arial" panose="020B0604020202020204" pitchFamily="34" charset="0"/>
              </a:rPr>
              <a:t>[1,1,1,1,1,1,1 ...]</a:t>
            </a:r>
            <a:endParaRPr kumimoji="1" lang="ja-JP" alt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A99DE9-7B59-47F4-AD79-3F52C9685C04}"/>
              </a:ext>
            </a:extLst>
          </p:cNvPr>
          <p:cNvSpPr txBox="1"/>
          <p:nvPr/>
        </p:nvSpPr>
        <p:spPr>
          <a:xfrm>
            <a:off x="8977152" y="3167809"/>
            <a:ext cx="9733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altLang="ja-JP" sz="2400" strike="sngStrike">
                <a:latin typeface="Arial" panose="020B0604020202020204" pitchFamily="34" charset="0"/>
                <a:cs typeface="Arial" panose="020B0604020202020204" pitchFamily="34" charset="0"/>
              </a:rPr>
              <a:t>Rules</a:t>
            </a:r>
            <a:endParaRPr kumimoji="1" lang="ja-JP" altLang="en-US" sz="2400" strike="sngStrike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Flowchart: Process 7">
            <a:extLst>
              <a:ext uri="{FF2B5EF4-FFF2-40B4-BE49-F238E27FC236}">
                <a16:creationId xmlns:a16="http://schemas.microsoft.com/office/drawing/2014/main" id="{44240D54-B4B5-4E82-82FC-4B7C207E59B9}"/>
              </a:ext>
            </a:extLst>
          </p:cNvPr>
          <p:cNvSpPr/>
          <p:nvPr/>
        </p:nvSpPr>
        <p:spPr>
          <a:xfrm>
            <a:off x="4783123" y="2601893"/>
            <a:ext cx="2877424" cy="1654214"/>
          </a:xfrm>
          <a:prstGeom prst="flowChartProcess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B5D2045-EAE0-4AA2-830A-29FE0BCBD802}"/>
              </a:ext>
            </a:extLst>
          </p:cNvPr>
          <p:cNvSpPr txBox="1"/>
          <p:nvPr/>
        </p:nvSpPr>
        <p:spPr>
          <a:xfrm>
            <a:off x="5529178" y="3013502"/>
            <a:ext cx="138531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PH" altLang="ja-JP"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Machine</a:t>
            </a:r>
          </a:p>
          <a:p>
            <a:pPr algn="ctr"/>
            <a:r>
              <a:rPr kumimoji="1" lang="en-PH" altLang="ja-JP"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Learning</a:t>
            </a:r>
            <a:endParaRPr kumimoji="1" lang="ja-JP" altLang="en-US" sz="24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8378DC4B-9F17-4973-8F19-863A879B4BE2}"/>
              </a:ext>
            </a:extLst>
          </p:cNvPr>
          <p:cNvSpPr/>
          <p:nvPr/>
        </p:nvSpPr>
        <p:spPr>
          <a:xfrm rot="1326319">
            <a:off x="3577646" y="2151372"/>
            <a:ext cx="978408" cy="484632"/>
          </a:xfrm>
          <a:prstGeom prst="right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A1CAA98F-5387-42EF-93FF-E8ED00317115}"/>
              </a:ext>
            </a:extLst>
          </p:cNvPr>
          <p:cNvSpPr/>
          <p:nvPr/>
        </p:nvSpPr>
        <p:spPr>
          <a:xfrm>
            <a:off x="3581462" y="2876295"/>
            <a:ext cx="978408" cy="484632"/>
          </a:xfrm>
          <a:prstGeom prst="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BD8D8E6B-DC06-4616-B609-1AAFD9CBECA2}"/>
              </a:ext>
            </a:extLst>
          </p:cNvPr>
          <p:cNvSpPr/>
          <p:nvPr/>
        </p:nvSpPr>
        <p:spPr>
          <a:xfrm>
            <a:off x="7904480" y="3186684"/>
            <a:ext cx="978408" cy="484632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CD49C6B-30CC-45F5-909A-57086D3DC5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221" y="1591897"/>
            <a:ext cx="2516697" cy="122542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27F3068-7A7C-4B20-9C0F-12959EFF7B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788" y="3624358"/>
            <a:ext cx="2993609" cy="115958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6A598EA-3FA8-4BAD-8F93-95502CA404F0}"/>
              </a:ext>
            </a:extLst>
          </p:cNvPr>
          <p:cNvSpPr txBox="1"/>
          <p:nvPr/>
        </p:nvSpPr>
        <p:spPr>
          <a:xfrm>
            <a:off x="605221" y="4839509"/>
            <a:ext cx="20633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altLang="ja-JP" sz="2400">
                <a:latin typeface="Arial" panose="020B0604020202020204" pitchFamily="34" charset="0"/>
                <a:cs typeface="Arial" panose="020B0604020202020204" pitchFamily="34" charset="0"/>
              </a:rPr>
              <a:t>[0,0,0,0,0,0...]</a:t>
            </a:r>
            <a:endParaRPr kumimoji="1" lang="ja-JP" alt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FB58CF19-3930-41C4-B68E-FA75AB343748}"/>
              </a:ext>
            </a:extLst>
          </p:cNvPr>
          <p:cNvSpPr/>
          <p:nvPr/>
        </p:nvSpPr>
        <p:spPr>
          <a:xfrm>
            <a:off x="3593859" y="3561667"/>
            <a:ext cx="978408" cy="484632"/>
          </a:xfrm>
          <a:prstGeom prst="right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730857A9-655D-46EE-BCAE-32FD0AC1CAD4}"/>
              </a:ext>
            </a:extLst>
          </p:cNvPr>
          <p:cNvSpPr/>
          <p:nvPr/>
        </p:nvSpPr>
        <p:spPr>
          <a:xfrm rot="19593572">
            <a:off x="3574969" y="4420236"/>
            <a:ext cx="978408" cy="484632"/>
          </a:xfrm>
          <a:prstGeom prst="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2335D12-853B-410F-9D12-EE399AAB3AEA}"/>
              </a:ext>
            </a:extLst>
          </p:cNvPr>
          <p:cNvSpPr txBox="1"/>
          <p:nvPr/>
        </p:nvSpPr>
        <p:spPr>
          <a:xfrm>
            <a:off x="9950495" y="3174962"/>
            <a:ext cx="10246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PH" altLang="ja-JP" sz="2400">
                <a:latin typeface="Arial" panose="020B0604020202020204" pitchFamily="34" charset="0"/>
                <a:cs typeface="Arial" panose="020B0604020202020204" pitchFamily="34" charset="0"/>
              </a:rPr>
              <a:t>Model</a:t>
            </a:r>
            <a:endParaRPr kumimoji="1" lang="ja-JP" alt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28950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95F9AA7-4140-4272-AFF9-4388E189D03C}"/>
              </a:ext>
            </a:extLst>
          </p:cNvPr>
          <p:cNvSpPr txBox="1"/>
          <p:nvPr/>
        </p:nvSpPr>
        <p:spPr>
          <a:xfrm>
            <a:off x="1447215" y="2767406"/>
            <a:ext cx="18101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altLang="ja-JP" sz="2400">
                <a:latin typeface="Arial" panose="020B0604020202020204" pitchFamily="34" charset="0"/>
                <a:cs typeface="Arial" panose="020B0604020202020204" pitchFamily="34" charset="0"/>
              </a:rPr>
              <a:t>Actual Input</a:t>
            </a:r>
            <a:endParaRPr kumimoji="1" lang="ja-JP" alt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32A127-2773-41BA-804F-E5521F3A18A4}"/>
              </a:ext>
            </a:extLst>
          </p:cNvPr>
          <p:cNvSpPr txBox="1"/>
          <p:nvPr/>
        </p:nvSpPr>
        <p:spPr>
          <a:xfrm>
            <a:off x="1119943" y="3584896"/>
            <a:ext cx="21433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altLang="ja-JP" sz="2400">
                <a:latin typeface="Arial" panose="020B0604020202020204" pitchFamily="34" charset="0"/>
                <a:cs typeface="Arial" panose="020B0604020202020204" pitchFamily="34" charset="0"/>
              </a:rPr>
              <a:t>Trained Model</a:t>
            </a:r>
            <a:endParaRPr kumimoji="1" lang="ja-JP" alt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A99DE9-7B59-47F4-AD79-3F52C9685C04}"/>
              </a:ext>
            </a:extLst>
          </p:cNvPr>
          <p:cNvSpPr txBox="1"/>
          <p:nvPr/>
        </p:nvSpPr>
        <p:spPr>
          <a:xfrm>
            <a:off x="8851317" y="3167809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altLang="ja-JP" sz="2400">
                <a:latin typeface="Arial" panose="020B0604020202020204" pitchFamily="34" charset="0"/>
                <a:cs typeface="Arial" panose="020B0604020202020204" pitchFamily="34" charset="0"/>
              </a:rPr>
              <a:t>Output</a:t>
            </a:r>
            <a:endParaRPr kumimoji="1" lang="ja-JP" alt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Flowchart: Process 7">
            <a:extLst>
              <a:ext uri="{FF2B5EF4-FFF2-40B4-BE49-F238E27FC236}">
                <a16:creationId xmlns:a16="http://schemas.microsoft.com/office/drawing/2014/main" id="{44240D54-B4B5-4E82-82FC-4B7C207E59B9}"/>
              </a:ext>
            </a:extLst>
          </p:cNvPr>
          <p:cNvSpPr/>
          <p:nvPr/>
        </p:nvSpPr>
        <p:spPr>
          <a:xfrm>
            <a:off x="4657288" y="2601893"/>
            <a:ext cx="2877424" cy="1654214"/>
          </a:xfrm>
          <a:prstGeom prst="flowChartProcess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B5D2045-EAE0-4AA2-830A-29FE0BCBD802}"/>
              </a:ext>
            </a:extLst>
          </p:cNvPr>
          <p:cNvSpPr txBox="1"/>
          <p:nvPr/>
        </p:nvSpPr>
        <p:spPr>
          <a:xfrm>
            <a:off x="5249458" y="2828835"/>
            <a:ext cx="169309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PH" altLang="ja-JP"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Machine</a:t>
            </a:r>
          </a:p>
          <a:p>
            <a:pPr algn="ctr"/>
            <a:r>
              <a:rPr kumimoji="1" lang="en-PH" altLang="ja-JP"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Learning </a:t>
            </a:r>
          </a:p>
          <a:p>
            <a:pPr algn="ctr"/>
            <a:r>
              <a:rPr kumimoji="1" lang="en-PH" altLang="ja-JP"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Application</a:t>
            </a:r>
            <a:endParaRPr kumimoji="1" lang="ja-JP" altLang="en-US" sz="24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8378DC4B-9F17-4973-8F19-863A879B4BE2}"/>
              </a:ext>
            </a:extLst>
          </p:cNvPr>
          <p:cNvSpPr/>
          <p:nvPr/>
        </p:nvSpPr>
        <p:spPr>
          <a:xfrm>
            <a:off x="3400399" y="2767406"/>
            <a:ext cx="978408" cy="484632"/>
          </a:xfrm>
          <a:prstGeom prst="right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A1CAA98F-5387-42EF-93FF-E8ED00317115}"/>
              </a:ext>
            </a:extLst>
          </p:cNvPr>
          <p:cNvSpPr/>
          <p:nvPr/>
        </p:nvSpPr>
        <p:spPr>
          <a:xfrm>
            <a:off x="3402527" y="3573413"/>
            <a:ext cx="978408" cy="484632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BD8D8E6B-DC06-4616-B609-1AAFD9CBECA2}"/>
              </a:ext>
            </a:extLst>
          </p:cNvPr>
          <p:cNvSpPr/>
          <p:nvPr/>
        </p:nvSpPr>
        <p:spPr>
          <a:xfrm>
            <a:off x="7778645" y="3186684"/>
            <a:ext cx="978408" cy="484632"/>
          </a:xfrm>
          <a:prstGeom prst="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485843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6C1E1279-781F-4AAA-A2E8-B1D08549A151}"/>
              </a:ext>
            </a:extLst>
          </p:cNvPr>
          <p:cNvSpPr txBox="1"/>
          <p:nvPr/>
        </p:nvSpPr>
        <p:spPr>
          <a:xfrm>
            <a:off x="1628679" y="2876463"/>
            <a:ext cx="756008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PH" altLang="ja-JP" sz="4400">
                <a:latin typeface="Arial" panose="020B0604020202020204" pitchFamily="34" charset="0"/>
                <a:cs typeface="Arial" panose="020B0604020202020204" pitchFamily="34" charset="0"/>
              </a:rPr>
              <a:t>Machine Learning Categories</a:t>
            </a:r>
            <a:endParaRPr kumimoji="1" lang="ja-JP" altLang="en-US" sz="4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06086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6FA7108098C604EB0353537CDB6E85A" ma:contentTypeVersion="7" ma:contentTypeDescription="Create a new document." ma:contentTypeScope="" ma:versionID="1d4faf542673d2be2f09db7913555dbb">
  <xsd:schema xmlns:xsd="http://www.w3.org/2001/XMLSchema" xmlns:xs="http://www.w3.org/2001/XMLSchema" xmlns:p="http://schemas.microsoft.com/office/2006/metadata/properties" xmlns:ns3="622c6b35-c5ac-4073-99f3-7aed32824af2" xmlns:ns4="6249f852-970f-4ca0-95a2-86c1e11c6912" targetNamespace="http://schemas.microsoft.com/office/2006/metadata/properties" ma:root="true" ma:fieldsID="8498db4110ccd16b63c6c09f0a04c073" ns3:_="" ns4:_="">
    <xsd:import namespace="622c6b35-c5ac-4073-99f3-7aed32824af2"/>
    <xsd:import namespace="6249f852-970f-4ca0-95a2-86c1e11c6912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22c6b35-c5ac-4073-99f3-7aed32824af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249f852-970f-4ca0-95a2-86c1e11c6912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55E0370-3833-4B03-8C1D-53E7D7F1614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D6F0EE1-B44C-4D5B-B56A-B3914E6269A3}">
  <ds:schemaRefs>
    <ds:schemaRef ds:uri="http://schemas.microsoft.com/office/2006/metadata/properties"/>
    <ds:schemaRef ds:uri="622c6b35-c5ac-4073-99f3-7aed32824af2"/>
    <ds:schemaRef ds:uri="http://schemas.openxmlformats.org/package/2006/metadata/core-properties"/>
    <ds:schemaRef ds:uri="http://purl.org/dc/elements/1.1/"/>
    <ds:schemaRef ds:uri="http://schemas.microsoft.com/office/infopath/2007/PartnerControls"/>
    <ds:schemaRef ds:uri="http://www.w3.org/XML/1998/namespace"/>
    <ds:schemaRef ds:uri="http://purl.org/dc/terms/"/>
    <ds:schemaRef ds:uri="http://schemas.microsoft.com/office/2006/documentManagement/types"/>
    <ds:schemaRef ds:uri="6249f852-970f-4ca0-95a2-86c1e11c6912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2D187A23-3627-4A3F-9C31-9971081355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22c6b35-c5ac-4073-99f3-7aed32824af2"/>
    <ds:schemaRef ds:uri="6249f852-970f-4ca0-95a2-86c1e11c691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456</Words>
  <Application>Microsoft Office PowerPoint</Application>
  <PresentationFormat>Widescreen</PresentationFormat>
  <Paragraphs>194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游ゴシック</vt:lpstr>
      <vt:lpstr>游ゴシック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Reinelle Jan Bugnot</dc:creator>
  <cp:lastModifiedBy>Reinelle Jan Bugnot</cp:lastModifiedBy>
  <cp:revision>2</cp:revision>
  <dcterms:created xsi:type="dcterms:W3CDTF">2021-05-30T11:59:39Z</dcterms:created>
  <dcterms:modified xsi:type="dcterms:W3CDTF">2021-05-30T14:06:41Z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0x01010076FA7108098C604EB0353537CDB6E85A</vt:lpwstr>
  </property>
</Properties>
</file>

<file path=docProps/thumbnail.jpeg>
</file>